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3"/>
  </p:notesMasterIdLst>
  <p:sldIdLst>
    <p:sldId id="257" r:id="rId2"/>
    <p:sldId id="384" r:id="rId3"/>
    <p:sldId id="395" r:id="rId4"/>
    <p:sldId id="397" r:id="rId5"/>
    <p:sldId id="385" r:id="rId6"/>
    <p:sldId id="401" r:id="rId7"/>
    <p:sldId id="400" r:id="rId8"/>
    <p:sldId id="398" r:id="rId9"/>
    <p:sldId id="399" r:id="rId10"/>
    <p:sldId id="402" r:id="rId11"/>
    <p:sldId id="393"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Grid="0" snapToObjects="1">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D715CBC3-F671-480D-BE13-0ABCB15B26E8}" type="datetimeFigureOut">
              <a:rPr lang="it-IT" smtClean="0"/>
              <a:pPr/>
              <a:t>16/01/2019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1DA169A2-543A-4818-8A92-B4DADE8F6AE6}" type="slidenum">
              <a:rPr lang="it-IT" smtClean="0"/>
              <a:pPr/>
              <a:t>‹N›</a:t>
            </a:fld>
            <a:endParaRPr lang="it-IT"/>
          </a:p>
        </p:txBody>
      </p:sp>
    </p:spTree>
    <p:extLst>
      <p:ext uri="{BB962C8B-B14F-4D97-AF65-F5344CB8AC3E}">
        <p14:creationId xmlns:p14="http://schemas.microsoft.com/office/powerpoint/2010/main" xmlns="" val="46052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98489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16269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423027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891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249152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405558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02019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46524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261341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31122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36884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300014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5"/>
          <a:stretch>
            <a:fillRect/>
          </a:stretch>
        </p:blipFill>
        <p:spPr>
          <a:xfrm>
            <a:off x="0" y="0"/>
            <a:ext cx="9144000" cy="336656"/>
          </a:xfrm>
          <a:prstGeom prst="rect">
            <a:avLst/>
          </a:prstGeom>
        </p:spPr>
      </p:pic>
      <p:pic>
        <p:nvPicPr>
          <p:cNvPr id="9" name="Picture 8"/>
          <p:cNvPicPr>
            <a:picLocks noChangeAspect="1"/>
          </p:cNvPicPr>
          <p:nvPr userDrawn="1"/>
        </p:nvPicPr>
        <p:blipFill>
          <a:blip r:embed="rId16"/>
          <a:stretch>
            <a:fillRect/>
          </a:stretch>
        </p:blipFill>
        <p:spPr>
          <a:xfrm>
            <a:off x="0" y="0"/>
            <a:ext cx="381000" cy="6489700"/>
          </a:xfrm>
          <a:prstGeom prst="rect">
            <a:avLst/>
          </a:prstGeom>
        </p:spPr>
      </p:pic>
      <p:pic>
        <p:nvPicPr>
          <p:cNvPr id="10" name="Picture 9"/>
          <p:cNvPicPr>
            <a:picLocks noChangeAspect="1"/>
          </p:cNvPicPr>
          <p:nvPr userDrawn="1"/>
        </p:nvPicPr>
        <p:blipFill>
          <a:blip r:embed="rId16"/>
          <a:stretch>
            <a:fillRect/>
          </a:stretch>
        </p:blipFill>
        <p:spPr>
          <a:xfrm>
            <a:off x="8777766" y="0"/>
            <a:ext cx="381000" cy="6489700"/>
          </a:xfrm>
          <a:prstGeom prst="rect">
            <a:avLst/>
          </a:prstGeom>
        </p:spPr>
      </p:pic>
    </p:spTree>
    <p:extLst>
      <p:ext uri="{BB962C8B-B14F-4D97-AF65-F5344CB8AC3E}">
        <p14:creationId xmlns:p14="http://schemas.microsoft.com/office/powerpoint/2010/main" xmlns="" val="31646904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8" hidden="1"/>
          <p:cNvGraphicFramePr>
            <a:graphicFrameLocks noChangeAspect="1"/>
          </p:cNvGraphicFramePr>
          <p:nvPr/>
        </p:nvGraphicFramePr>
        <p:xfrm>
          <a:off x="677008" y="858840"/>
          <a:ext cx="1466" cy="1587"/>
        </p:xfrm>
        <a:graphic>
          <a:graphicData uri="http://schemas.openxmlformats.org/presentationml/2006/ole">
            <p:oleObj spid="_x0000_s1315" name="think-cell Slide" r:id="rId3" imgW="360" imgH="360" progId="">
              <p:embed/>
            </p:oleObj>
          </a:graphicData>
        </a:graphic>
      </p:graphicFrame>
      <p:sp>
        <p:nvSpPr>
          <p:cNvPr id="7" name="CasellaDiTesto 6"/>
          <p:cNvSpPr txBox="1"/>
          <p:nvPr/>
        </p:nvSpPr>
        <p:spPr>
          <a:xfrm>
            <a:off x="787400" y="1870718"/>
            <a:ext cx="7658100" cy="3110286"/>
          </a:xfrm>
          <a:prstGeom prst="rect">
            <a:avLst/>
          </a:prstGeom>
          <a:noFill/>
        </p:spPr>
        <p:txBody>
          <a:bodyPr wrap="square" lIns="77925" tIns="38963" rIns="77925" bIns="38963">
            <a:spAutoFit/>
          </a:bodyPr>
          <a:lstStyle/>
          <a:p>
            <a:pPr lvl="0" algn="ctr" defTabSz="914400" fontAlgn="base">
              <a:spcBef>
                <a:spcPct val="0"/>
              </a:spcBef>
              <a:spcAft>
                <a:spcPct val="0"/>
              </a:spcAft>
            </a:pPr>
            <a:endParaRPr lang="it-IT" altLang="ja-JP" sz="2400" dirty="0">
              <a:solidFill>
                <a:prstClr val="black"/>
              </a:solidFill>
              <a:latin typeface="Century Gothic" pitchFamily="34" charset="0"/>
              <a:ea typeface="MS PGothic" pitchFamily="34" charset="-128"/>
              <a:cs typeface="Arial" charset="0"/>
            </a:endParaRPr>
          </a:p>
          <a:p>
            <a:pPr lvl="0" algn="ctr" defTabSz="914400" fontAlgn="base">
              <a:spcBef>
                <a:spcPct val="0"/>
              </a:spcBef>
              <a:spcAft>
                <a:spcPct val="0"/>
              </a:spcAft>
            </a:pPr>
            <a:r>
              <a:rPr lang="it-IT" altLang="ja-JP" sz="2400" b="1" dirty="0">
                <a:solidFill>
                  <a:prstClr val="black"/>
                </a:solidFill>
                <a:latin typeface="Century Gothic" pitchFamily="34" charset="0"/>
                <a:ea typeface="MS PGothic" pitchFamily="34" charset="-128"/>
                <a:cs typeface="Arial" charset="0"/>
              </a:rPr>
              <a:t>MISURA PER L’IMPLEMENTAZIONE DI INTERVENTI VOLTI A MIGLIORARE LA QUALITÀ DELLA VITA DELLE PERSONE ANZIANE FRAGILI E PERCORSI DI AUTONOMIA FINALIZZATI ALL’INCLUSIONE SOCIALE DELLE PERSONE DISABILI</a:t>
            </a:r>
            <a:endParaRPr lang="it-IT" altLang="it-IT" sz="1400" dirty="0">
              <a:solidFill>
                <a:prstClr val="black"/>
              </a:solidFill>
              <a:latin typeface="Century Gothic" pitchFamily="34" charset="0"/>
              <a:ea typeface="MS PGothic" pitchFamily="34" charset="-128"/>
              <a:cs typeface="Arial" charset="0"/>
            </a:endParaRPr>
          </a:p>
          <a:p>
            <a:pPr lvl="0" algn="ctr" defTabSz="914400" fontAlgn="base">
              <a:spcBef>
                <a:spcPct val="0"/>
              </a:spcBef>
              <a:spcAft>
                <a:spcPct val="0"/>
              </a:spcAft>
            </a:pPr>
            <a:endParaRPr lang="it-IT" altLang="it-IT" sz="1400" dirty="0">
              <a:solidFill>
                <a:prstClr val="black"/>
              </a:solidFill>
              <a:latin typeface="Century Gothic" pitchFamily="34" charset="0"/>
              <a:ea typeface="MS PGothic" pitchFamily="34" charset="-128"/>
              <a:cs typeface="Arial" charset="0"/>
            </a:endParaRPr>
          </a:p>
          <a:p>
            <a:pPr lvl="0" algn="ctr" defTabSz="914400" fontAlgn="base">
              <a:spcBef>
                <a:spcPct val="0"/>
              </a:spcBef>
              <a:spcAft>
                <a:spcPct val="0"/>
              </a:spcAft>
            </a:pPr>
            <a:endParaRPr lang="it-IT" altLang="it-IT" sz="1400" dirty="0">
              <a:solidFill>
                <a:prstClr val="black"/>
              </a:solidFill>
              <a:latin typeface="Century Gothic" pitchFamily="34" charset="0"/>
              <a:ea typeface="MS PGothic" pitchFamily="34" charset="-128"/>
              <a:cs typeface="Arial" charset="0"/>
            </a:endParaRPr>
          </a:p>
          <a:p>
            <a:pPr algn="r">
              <a:lnSpc>
                <a:spcPts val="3000"/>
              </a:lnSpc>
              <a:defRPr/>
            </a:pPr>
            <a:endParaRPr lang="it-IT" sz="4000" b="1" i="1" cap="small" dirty="0">
              <a:solidFill>
                <a:schemeClr val="tx2"/>
              </a:solidFill>
              <a:latin typeface="Aharoni" panose="02010803020104030203" pitchFamily="2" charset="-79"/>
              <a:ea typeface="+mj-ea"/>
              <a:cs typeface="Aharoni" panose="02010803020104030203" pitchFamily="2" charset="-79"/>
            </a:endParaRPr>
          </a:p>
        </p:txBody>
      </p:sp>
      <p:sp>
        <p:nvSpPr>
          <p:cNvPr id="5" name="Sottotitolo 5"/>
          <p:cNvSpPr txBox="1">
            <a:spLocks/>
          </p:cNvSpPr>
          <p:nvPr/>
        </p:nvSpPr>
        <p:spPr>
          <a:xfrm>
            <a:off x="444501" y="4981004"/>
            <a:ext cx="8280400" cy="746696"/>
          </a:xfrm>
          <a:prstGeom prst="rect">
            <a:avLst/>
          </a:prstGeom>
        </p:spPr>
        <p:txBody>
          <a:bodyPr>
            <a:normAutofit fontScale="92500" lnSpcReduction="10000"/>
          </a:bodyPr>
          <a:lstStyle>
            <a:lvl1pPr marL="0" indent="0" algn="l" rtl="0" eaLnBrk="0" fontAlgn="base" hangingPunct="0">
              <a:spcBef>
                <a:spcPct val="20000"/>
              </a:spcBef>
              <a:spcAft>
                <a:spcPct val="0"/>
              </a:spcAft>
              <a:buFont typeface="Arial" charset="0"/>
              <a:buNone/>
              <a:defRPr sz="1200" b="1" kern="1200">
                <a:solidFill>
                  <a:schemeClr val="tx1">
                    <a:lumMod val="65000"/>
                    <a:lumOff val="35000"/>
                  </a:schemeClr>
                </a:solidFill>
                <a:latin typeface="Century Gothic" panose="020B0502020202020204" pitchFamily="34" charset="0"/>
                <a:ea typeface="+mn-ea"/>
                <a:cs typeface="+mn-cs"/>
              </a:defRPr>
            </a:lvl1pPr>
            <a:lvl2pPr marL="3429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6858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0287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17145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057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24003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defRPr/>
            </a:pPr>
            <a:endParaRPr lang="it-IT" sz="1400" dirty="0">
              <a:solidFill>
                <a:prstClr val="black"/>
              </a:solidFill>
              <a:ea typeface="MS PGothic" pitchFamily="34" charset="-128"/>
              <a:cs typeface="Arial" charset="0"/>
            </a:endParaRPr>
          </a:p>
          <a:p>
            <a:pPr algn="ctr">
              <a:defRPr/>
            </a:pPr>
            <a:endParaRPr lang="it-IT" sz="1400" dirty="0">
              <a:solidFill>
                <a:prstClr val="black"/>
              </a:solidFill>
              <a:ea typeface="MS PGothic" pitchFamily="34" charset="-128"/>
              <a:cs typeface="Arial" charset="0"/>
            </a:endParaRPr>
          </a:p>
          <a:p>
            <a:pPr algn="ctr">
              <a:defRPr/>
            </a:pPr>
            <a:r>
              <a:rPr lang="it-IT" sz="1400" dirty="0">
                <a:solidFill>
                  <a:prstClr val="black"/>
                </a:solidFill>
                <a:ea typeface="MS PGothic" pitchFamily="34" charset="-128"/>
                <a:cs typeface="Arial" charset="0"/>
              </a:rPr>
              <a:t>15 gennaio 2018</a:t>
            </a:r>
          </a:p>
          <a:p>
            <a:pPr algn="ctr">
              <a:defRPr/>
            </a:pPr>
            <a:endParaRPr lang="it-IT" sz="1600" i="1" dirty="0">
              <a:solidFill>
                <a:schemeClr val="tx2">
                  <a:lumMod val="50000"/>
                </a:schemeClr>
              </a:solidFill>
            </a:endParaRPr>
          </a:p>
        </p:txBody>
      </p:sp>
      <p:pic>
        <p:nvPicPr>
          <p:cNvPr id="6" name="Immagin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4225" y="720665"/>
            <a:ext cx="5124450" cy="723900"/>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6494" y="452283"/>
            <a:ext cx="7906871" cy="4985980"/>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TEMPI E MODALITA’ 3/3</a:t>
            </a:r>
          </a:p>
          <a:p>
            <a:pPr algn="ctr"/>
            <a:endParaRPr lang="it-IT" sz="1400" b="1" dirty="0">
              <a:solidFill>
                <a:srgbClr val="00B050"/>
              </a:solidFill>
              <a:latin typeface="Century Gothic" panose="020B0502020202020204" pitchFamily="34" charset="0"/>
            </a:endParaRPr>
          </a:p>
          <a:p>
            <a:pPr algn="ctr"/>
            <a:endParaRPr lang="it-IT" sz="1400" b="1" dirty="0">
              <a:solidFill>
                <a:srgbClr val="00B050"/>
              </a:solidFill>
              <a:latin typeface="Century Gothic" panose="020B0502020202020204" pitchFamily="34" charset="0"/>
            </a:endParaRPr>
          </a:p>
          <a:p>
            <a:pPr algn="just"/>
            <a:r>
              <a:rPr lang="it-IT" sz="1400" dirty="0">
                <a:latin typeface="Century Gothic" panose="020B0502020202020204" pitchFamily="34" charset="0"/>
              </a:rPr>
              <a:t>Le domande in sovrannumero per le quali risultano verificati esclusivamente i requisiti formali di ammissibilità, alimentano una </a:t>
            </a:r>
            <a:r>
              <a:rPr lang="it-IT" sz="1400" b="1" dirty="0">
                <a:latin typeface="Century Gothic" panose="020B0502020202020204" pitchFamily="34" charset="0"/>
              </a:rPr>
              <a:t>lista di attesa</a:t>
            </a:r>
            <a:r>
              <a:rPr lang="it-IT" sz="1400" dirty="0">
                <a:latin typeface="Century Gothic" panose="020B0502020202020204" pitchFamily="34" charset="0"/>
              </a:rPr>
              <a:t>, da cui gli Ambiti potranno successivamente attingere, seguendo la regola generale dell’ordine cronologico</a:t>
            </a:r>
            <a:r>
              <a:rPr lang="it-IT" sz="1400" b="1" dirty="0">
                <a:latin typeface="Century Gothic" panose="020B0502020202020204" pitchFamily="34" charset="0"/>
              </a:rPr>
              <a:t>, in caso di eventuale redistribuzione di risorse </a:t>
            </a:r>
            <a:r>
              <a:rPr lang="it-IT" sz="1400" dirty="0">
                <a:latin typeface="Century Gothic" panose="020B0502020202020204" pitchFamily="34" charset="0"/>
              </a:rPr>
              <a:t>da parte di Regione Lombardia o di eventuali economie dello stesso Ambito;</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Il contributo sarà erogato da Regione Lombardia agli Enti capofila degli Ambiti secondo la seguente modalità: </a:t>
            </a:r>
          </a:p>
          <a:p>
            <a:pPr algn="just"/>
            <a:r>
              <a:rPr lang="it-IT" sz="1400" dirty="0">
                <a:latin typeface="Century Gothic" panose="020B0502020202020204" pitchFamily="34" charset="0"/>
              </a:rPr>
              <a:t>•	una quota, a titolo di </a:t>
            </a:r>
            <a:r>
              <a:rPr lang="it-IT" sz="1400" b="1" dirty="0">
                <a:latin typeface="Century Gothic" panose="020B0502020202020204" pitchFamily="34" charset="0"/>
              </a:rPr>
              <a:t>anticipazione, pari al 50% </a:t>
            </a:r>
            <a:r>
              <a:rPr lang="it-IT" sz="1400" dirty="0">
                <a:latin typeface="Century Gothic" panose="020B0502020202020204" pitchFamily="34" charset="0"/>
              </a:rPr>
              <a:t>del valore dei voucher assegnati </a:t>
            </a:r>
            <a:r>
              <a:rPr lang="it-IT" sz="1400" b="1" dirty="0">
                <a:latin typeface="Century Gothic" panose="020B0502020202020204" pitchFamily="34" charset="0"/>
              </a:rPr>
              <a:t>successivamente alla sottoscrizione dell’Atto di Adesione</a:t>
            </a:r>
            <a:r>
              <a:rPr lang="it-IT" sz="1400" dirty="0">
                <a:latin typeface="Century Gothic" panose="020B0502020202020204" pitchFamily="34" charset="0"/>
              </a:rPr>
              <a:t> ed al primo inserimento dei destinatari;</a:t>
            </a:r>
          </a:p>
          <a:p>
            <a:pPr algn="just"/>
            <a:r>
              <a:rPr lang="it-IT" sz="1400" dirty="0">
                <a:latin typeface="Century Gothic" panose="020B0502020202020204" pitchFamily="34" charset="0"/>
              </a:rPr>
              <a:t>•	</a:t>
            </a:r>
            <a:r>
              <a:rPr lang="it-IT" sz="1400" b="1" dirty="0">
                <a:latin typeface="Century Gothic" panose="020B0502020202020204" pitchFamily="34" charset="0"/>
              </a:rPr>
              <a:t>al 14° mese </a:t>
            </a:r>
            <a:r>
              <a:rPr lang="it-IT" sz="1400" dirty="0">
                <a:latin typeface="Century Gothic" panose="020B0502020202020204" pitchFamily="34" charset="0"/>
              </a:rPr>
              <a:t>(a partire dal 4 febbraio 2019), Regione Lombardia erogherà un ulteriore pagamento a titolo di </a:t>
            </a:r>
            <a:r>
              <a:rPr lang="it-IT" sz="1400" b="1" dirty="0">
                <a:latin typeface="Century Gothic" panose="020B0502020202020204" pitchFamily="34" charset="0"/>
              </a:rPr>
              <a:t>acconto, pari al 30% </a:t>
            </a:r>
            <a:r>
              <a:rPr lang="it-IT" sz="1400" dirty="0">
                <a:latin typeface="Century Gothic" panose="020B0502020202020204" pitchFamily="34" charset="0"/>
              </a:rPr>
              <a:t>del valore dei voucher assegnati, a fronte della rendicontazione dei percorsi multidimensionali conclusi e a condizione che  il valore rendicontato ammonti a  un  importo  almeno  pari  alla  prima  tranche  erogata;</a:t>
            </a:r>
          </a:p>
          <a:p>
            <a:pPr algn="just"/>
            <a:r>
              <a:rPr lang="it-IT" sz="1400" dirty="0">
                <a:latin typeface="Century Gothic" panose="020B0502020202020204" pitchFamily="34" charset="0"/>
              </a:rPr>
              <a:t>•	</a:t>
            </a:r>
            <a:r>
              <a:rPr lang="it-IT" sz="1400" b="1" dirty="0">
                <a:latin typeface="Century Gothic" panose="020B0502020202020204" pitchFamily="34" charset="0"/>
              </a:rPr>
              <a:t>una quota a saldo</a:t>
            </a:r>
            <a:r>
              <a:rPr lang="it-IT" sz="1400" dirty="0">
                <a:latin typeface="Century Gothic" panose="020B0502020202020204" pitchFamily="34" charset="0"/>
              </a:rPr>
              <a:t>, calcolata in base al valore dei voucher per i percorsi realizzati, al netto dell’anticipazione e degli acconti, previa presentazione di regolare documentazione a comprova della effettiva realizzazione degli output.</a:t>
            </a:r>
          </a:p>
          <a:p>
            <a:pPr algn="just"/>
            <a:endParaRPr lang="it-IT" sz="1400" dirty="0">
              <a:latin typeface="Century Gothic" panose="020B0502020202020204" pitchFamily="34" charset="0"/>
            </a:endParaRPr>
          </a:p>
        </p:txBody>
      </p:sp>
    </p:spTree>
    <p:extLst>
      <p:ext uri="{BB962C8B-B14F-4D97-AF65-F5344CB8AC3E}">
        <p14:creationId xmlns:p14="http://schemas.microsoft.com/office/powerpoint/2010/main" xmlns="" val="16436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6120" y="655569"/>
            <a:ext cx="6675123" cy="5156271"/>
          </a:xfrm>
          <a:prstGeom prst="rect">
            <a:avLst/>
          </a:prstGeom>
        </p:spPr>
      </p:pic>
    </p:spTree>
    <p:extLst>
      <p:ext uri="{BB962C8B-B14F-4D97-AF65-F5344CB8AC3E}">
        <p14:creationId xmlns:p14="http://schemas.microsoft.com/office/powerpoint/2010/main" xmlns="" val="290726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6141" y="481242"/>
            <a:ext cx="7754472" cy="5613845"/>
          </a:xfrm>
          <a:prstGeom prst="rect">
            <a:avLst/>
          </a:prstGeom>
        </p:spPr>
        <p:txBody>
          <a:bodyPr wrap="square">
            <a:spAutoFit/>
          </a:bodyPr>
          <a:lstStyle/>
          <a:p>
            <a:pPr algn="ctr">
              <a:lnSpc>
                <a:spcPct val="115000"/>
              </a:lnSpc>
              <a:spcAft>
                <a:spcPts val="0"/>
              </a:spcAft>
            </a:pPr>
            <a:r>
              <a:rPr lang="it-IT" sz="2400" b="1" dirty="0">
                <a:solidFill>
                  <a:srgbClr val="009900"/>
                </a:solidFill>
                <a:latin typeface="Century Gothic" panose="020B0502020202020204" pitchFamily="34" charset="0"/>
                <a:ea typeface="Calibri" panose="020F0502020204030204" pitchFamily="34" charset="0"/>
                <a:cs typeface="Arial" panose="020B0604020202020204" pitchFamily="34" charset="0"/>
              </a:rPr>
              <a:t>FINALITA’</a:t>
            </a:r>
            <a:endPar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Con il presente Avviso si intende proseguire il processo innovativo già avviato con gli  Avvisi precedenti, implementando la capacità della misura proposta, di agire in termini di rinnovamento sul sistema dei servizi formali.</a:t>
            </a:r>
          </a:p>
          <a:p>
            <a:pPr algn="just">
              <a:lnSpc>
                <a:spcPct val="115000"/>
              </a:lnSpc>
              <a:spcAft>
                <a:spcPts val="0"/>
              </a:spcAft>
            </a:pPr>
            <a:endPar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Per le </a:t>
            </a:r>
            <a:r>
              <a:rPr lang="it-IT" sz="1600" b="1" dirty="0">
                <a:solidFill>
                  <a:srgbClr val="262626"/>
                </a:solidFill>
                <a:latin typeface="Century Gothic" panose="020B0502020202020204" pitchFamily="34" charset="0"/>
                <a:ea typeface="Calibri" panose="020F0502020204030204" pitchFamily="34" charset="0"/>
                <a:cs typeface="Arial" panose="020B0604020202020204" pitchFamily="34" charset="0"/>
              </a:rPr>
              <a:t>persone anziane l</a:t>
            </a: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e Aree di intervento di pertinenza sono:</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mantenimento del livello culturale e sociale;</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autonomia personale;</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contesto familiare (in particolare per gli interventi a favore del </a:t>
            </a:r>
            <a:r>
              <a:rPr lang="it-IT" sz="1600" dirty="0" err="1">
                <a:solidFill>
                  <a:srgbClr val="262626"/>
                </a:solidFill>
                <a:latin typeface="Century Gothic" panose="020B0502020202020204" pitchFamily="34" charset="0"/>
                <a:ea typeface="Calibri" panose="020F0502020204030204" pitchFamily="34" charset="0"/>
                <a:cs typeface="Arial" panose="020B0604020202020204" pitchFamily="34" charset="0"/>
              </a:rPr>
              <a:t>caregiver</a:t>
            </a: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familiare).</a:t>
            </a:r>
          </a:p>
          <a:p>
            <a:pPr algn="just">
              <a:lnSpc>
                <a:spcPct val="115000"/>
              </a:lnSpc>
              <a:spcAft>
                <a:spcPts val="0"/>
              </a:spcAft>
            </a:pPr>
            <a:endPar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Per le </a:t>
            </a:r>
            <a:r>
              <a:rPr lang="it-IT" sz="1600" b="1" dirty="0">
                <a:solidFill>
                  <a:srgbClr val="262626"/>
                </a:solidFill>
                <a:latin typeface="Century Gothic" panose="020B0502020202020204" pitchFamily="34" charset="0"/>
                <a:ea typeface="Calibri" panose="020F0502020204030204" pitchFamily="34" charset="0"/>
                <a:cs typeface="Arial" panose="020B0604020202020204" pitchFamily="34" charset="0"/>
              </a:rPr>
              <a:t>persone disabili </a:t>
            </a: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le Aree di intervento di pertinenza sono:</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autonomia personale;</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socializzazione;</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abilità sociali;</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mantenimento del livello culturale;</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propedeuticità all’inserimento lavorativo;</a:t>
            </a:r>
          </a:p>
          <a:p>
            <a:pPr algn="just">
              <a:lnSpc>
                <a:spcPct val="115000"/>
              </a:lnSpc>
              <a:spcAft>
                <a:spcPts val="0"/>
              </a:spcAft>
            </a:pPr>
            <a:r>
              <a:rPr lang="it-IT" sz="1600" dirty="0">
                <a:solidFill>
                  <a:srgbClr val="262626"/>
                </a:solidFill>
                <a:latin typeface="Century Gothic" panose="020B0502020202020204" pitchFamily="34" charset="0"/>
                <a:ea typeface="Calibri" panose="020F0502020204030204" pitchFamily="34" charset="0"/>
                <a:cs typeface="Arial" panose="020B0604020202020204" pitchFamily="34" charset="0"/>
              </a:rPr>
              <a:t>•	ruolo nella famiglia o emancipazione dalla famiglia.</a:t>
            </a:r>
          </a:p>
          <a:p>
            <a:pPr algn="just">
              <a:lnSpc>
                <a:spcPct val="115000"/>
              </a:lnSpc>
              <a:spcAft>
                <a:spcPts val="0"/>
              </a:spcAft>
            </a:pPr>
            <a:endParaRPr lang="it-IT"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3831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xmlns="" val="2005661962"/>
              </p:ext>
            </p:extLst>
          </p:nvPr>
        </p:nvGraphicFramePr>
        <p:xfrm>
          <a:off x="681318" y="590085"/>
          <a:ext cx="7844118" cy="5268210"/>
        </p:xfrm>
        <a:graphic>
          <a:graphicData uri="http://schemas.openxmlformats.org/drawingml/2006/table">
            <a:tbl>
              <a:tblPr firstRow="1" firstCol="1" bandRow="1"/>
              <a:tblGrid>
                <a:gridCol w="1544118">
                  <a:extLst>
                    <a:ext uri="{9D8B030D-6E8A-4147-A177-3AD203B41FA5}">
                      <a16:colId xmlns:a16="http://schemas.microsoft.com/office/drawing/2014/main" xmlns="" val="20000"/>
                    </a:ext>
                  </a:extLst>
                </a:gridCol>
                <a:gridCol w="6300000">
                  <a:extLst>
                    <a:ext uri="{9D8B030D-6E8A-4147-A177-3AD203B41FA5}">
                      <a16:colId xmlns:a16="http://schemas.microsoft.com/office/drawing/2014/main" xmlns="" val="20001"/>
                    </a:ext>
                  </a:extLst>
                </a:gridCol>
              </a:tblGrid>
              <a:tr h="409234">
                <a:tc gridSpan="2">
                  <a:txBody>
                    <a:bodyPr/>
                    <a:lstStyle/>
                    <a:p>
                      <a:pPr algn="ctr">
                        <a:lnSpc>
                          <a:spcPct val="107000"/>
                        </a:lnSpc>
                        <a:spcAft>
                          <a:spcPts val="0"/>
                        </a:spcAft>
                      </a:pPr>
                      <a:r>
                        <a:rPr lang="it-IT" sz="2400" b="1" dirty="0">
                          <a:solidFill>
                            <a:srgbClr val="009900"/>
                          </a:solidFill>
                          <a:effectLst/>
                          <a:latin typeface="Century Gothic" panose="020B0502020202020204" pitchFamily="34" charset="0"/>
                          <a:ea typeface="Calibri" panose="020F0502020204030204" pitchFamily="34" charset="0"/>
                          <a:cs typeface="Times New Roman" panose="02020603050405020304" pitchFamily="18" charset="0"/>
                        </a:rPr>
                        <a:t>VOUCHER PER AUTONOMIA ANZIANI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520467">
                <a:tc>
                  <a:txBody>
                    <a:bodyPr/>
                    <a:lstStyle/>
                    <a:p>
                      <a:pPr>
                        <a:lnSpc>
                          <a:spcPct val="107000"/>
                        </a:lnSpc>
                        <a:spcAft>
                          <a:spcPts val="0"/>
                        </a:spcAft>
                      </a:pPr>
                      <a:endParaRPr lang="it-IT" sz="1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it-IT" sz="1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OBIETTIVI</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100" dirty="0">
                          <a:latin typeface="Century Gothic" panose="020B0502020202020204" pitchFamily="34" charset="0"/>
                        </a:rPr>
                        <a:t>Consentire a chi è in condizione di vulnerabilità la possibilità di permanere al domicilio consolidando/sviluppando l’autonomia personale e relazionale</a:t>
                      </a:r>
                      <a:r>
                        <a:rPr lang="it-IT" sz="1100" baseline="0" dirty="0">
                          <a:latin typeface="Century Gothic" panose="020B0502020202020204" pitchFamily="34" charset="0"/>
                        </a:rPr>
                        <a:t> </a:t>
                      </a:r>
                      <a:r>
                        <a:rPr lang="it-IT" sz="1100" dirty="0">
                          <a:latin typeface="Century Gothic" panose="020B0502020202020204" pitchFamily="34" charset="0"/>
                        </a:rPr>
                        <a:t>mediante l’attivazione di voucher per l’integrazione/implementazione dell’attuale rete dei servizi.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46549">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DESTINATARI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100" kern="1200" dirty="0">
                          <a:solidFill>
                            <a:schemeClr val="tx1"/>
                          </a:solidFill>
                          <a:effectLst/>
                          <a:latin typeface="Century Gothic" panose="020B0502020202020204" pitchFamily="34" charset="0"/>
                          <a:ea typeface="Times New Roman" panose="02020603050405020304" pitchFamily="18" charset="0"/>
                          <a:cs typeface="+mn-cs"/>
                        </a:rPr>
                        <a:t>Persone anziane:</a:t>
                      </a:r>
                    </a:p>
                    <a:p>
                      <a:pPr marL="171450" indent="-171450" algn="just">
                        <a:buFont typeface="Arial" panose="020B0604020202020204" pitchFamily="34" charset="0"/>
                        <a:buChar char="•"/>
                      </a:pPr>
                      <a:r>
                        <a:rPr lang="it-IT" sz="1100" kern="1200" dirty="0">
                          <a:solidFill>
                            <a:schemeClr val="tx1"/>
                          </a:solidFill>
                          <a:effectLst/>
                          <a:latin typeface="Century Gothic" panose="020B0502020202020204" pitchFamily="34" charset="0"/>
                          <a:ea typeface="Times New Roman" panose="02020603050405020304" pitchFamily="18" charset="0"/>
                          <a:cs typeface="+mn-cs"/>
                        </a:rPr>
                        <a:t>di età uguale o &gt;65 anni;</a:t>
                      </a:r>
                    </a:p>
                    <a:p>
                      <a:pPr marL="171450" indent="-171450" algn="just">
                        <a:buFont typeface="Arial" panose="020B0604020202020204" pitchFamily="34" charset="0"/>
                        <a:buChar char="•"/>
                      </a:pPr>
                      <a:r>
                        <a:rPr lang="it-IT" sz="1100" kern="1200" dirty="0">
                          <a:solidFill>
                            <a:schemeClr val="tx1"/>
                          </a:solidFill>
                          <a:effectLst/>
                          <a:latin typeface="Century Gothic" panose="020B0502020202020204" pitchFamily="34" charset="0"/>
                          <a:ea typeface="Times New Roman" panose="02020603050405020304" pitchFamily="18" charset="0"/>
                          <a:cs typeface="+mn-cs"/>
                        </a:rPr>
                        <a:t>che vivono al proprio domicilio.</a:t>
                      </a:r>
                    </a:p>
                    <a:p>
                      <a:pPr marL="171450" indent="-171450" algn="just">
                        <a:buFont typeface="Arial" panose="020B0604020202020204" pitchFamily="34" charset="0"/>
                        <a:buChar char="•"/>
                      </a:pPr>
                      <a:r>
                        <a:rPr lang="it-IT" sz="1100" kern="1200" dirty="0">
                          <a:solidFill>
                            <a:schemeClr val="tx1"/>
                          </a:solidFill>
                          <a:effectLst/>
                          <a:latin typeface="Century Gothic" panose="020B0502020202020204" pitchFamily="34" charset="0"/>
                          <a:ea typeface="Times New Roman" panose="02020603050405020304" pitchFamily="18" charset="0"/>
                          <a:cs typeface="+mn-cs"/>
                        </a:rPr>
                        <a:t>con reddito ISEE di riferimento uguale o &lt;20.000 euro </a:t>
                      </a:r>
                    </a:p>
                    <a:p>
                      <a:pPr marL="0" indent="0" algn="just">
                        <a:buFont typeface="Arial" panose="020B0604020202020204" pitchFamily="34" charset="0"/>
                        <a:buNone/>
                      </a:pPr>
                      <a:r>
                        <a:rPr lang="it-IT" sz="1100" kern="1200" dirty="0">
                          <a:solidFill>
                            <a:schemeClr val="tx1"/>
                          </a:solidFill>
                          <a:effectLst/>
                          <a:latin typeface="Century Gothic" panose="020B0502020202020204" pitchFamily="34" charset="0"/>
                          <a:ea typeface="Times New Roman" panose="02020603050405020304" pitchFamily="18" charset="0"/>
                          <a:cs typeface="+mn-cs"/>
                        </a:rPr>
                        <a:t>Tali persone si caratterizzano per la prima o entrambe delle seguenti caratteristiche:</a:t>
                      </a:r>
                    </a:p>
                    <a:p>
                      <a:pPr marL="171450" indent="-171450" algn="just">
                        <a:buFont typeface="Arial" panose="020B0604020202020204" pitchFamily="34" charset="0"/>
                        <a:buChar char="•"/>
                      </a:pPr>
                      <a:r>
                        <a:rPr lang="it-IT" sz="1100" b="0" kern="1200" dirty="0">
                          <a:solidFill>
                            <a:schemeClr val="tx1"/>
                          </a:solidFill>
                          <a:effectLst/>
                          <a:latin typeface="Century Gothic" panose="020B0502020202020204" pitchFamily="34" charset="0"/>
                          <a:ea typeface="Times New Roman" panose="02020603050405020304" pitchFamily="18" charset="0"/>
                          <a:cs typeface="+mn-cs"/>
                        </a:rPr>
                        <a:t>compromissione funzionale </a:t>
                      </a:r>
                      <a:r>
                        <a:rPr lang="it-IT" sz="1100" b="1" kern="1200" dirty="0">
                          <a:solidFill>
                            <a:schemeClr val="tx1"/>
                          </a:solidFill>
                          <a:effectLst/>
                          <a:latin typeface="Century Gothic" panose="020B0502020202020204" pitchFamily="34" charset="0"/>
                          <a:ea typeface="Times New Roman" panose="02020603050405020304" pitchFamily="18" charset="0"/>
                          <a:cs typeface="+mn-cs"/>
                        </a:rPr>
                        <a:t>lieve </a:t>
                      </a:r>
                      <a:r>
                        <a:rPr lang="it-IT" sz="1100" kern="1200" dirty="0">
                          <a:solidFill>
                            <a:schemeClr val="tx1"/>
                          </a:solidFill>
                          <a:effectLst/>
                          <a:latin typeface="Century Gothic" panose="020B0502020202020204" pitchFamily="34" charset="0"/>
                          <a:ea typeface="Times New Roman" panose="02020603050405020304" pitchFamily="18" charset="0"/>
                          <a:cs typeface="+mn-cs"/>
                        </a:rPr>
                        <a:t>ovvero condizioni che possono comportare una minore cura di sé e dell’ambiente domestico, nonché povertà relazionale intesa come rarefazione delle relazioni familiari, progressiva scomparsa dei rapporti di amicizia e di vicinato, ecc. con conseguenti importanti effetti dal punto di vista del decadimento psico-fisico;</a:t>
                      </a:r>
                    </a:p>
                    <a:p>
                      <a:pPr marL="171450" indent="-171450" algn="just">
                        <a:buFont typeface="Arial" panose="020B0604020202020204" pitchFamily="34" charset="0"/>
                        <a:buChar char="•"/>
                      </a:pPr>
                      <a:r>
                        <a:rPr lang="it-IT" sz="1100" kern="1200" dirty="0">
                          <a:solidFill>
                            <a:schemeClr val="tx1"/>
                          </a:solidFill>
                          <a:effectLst/>
                          <a:latin typeface="Century Gothic" panose="020B0502020202020204" pitchFamily="34" charset="0"/>
                          <a:ea typeface="Times New Roman" panose="02020603050405020304" pitchFamily="18" charset="0"/>
                          <a:cs typeface="+mn-cs"/>
                        </a:rPr>
                        <a:t>essere </a:t>
                      </a:r>
                      <a:r>
                        <a:rPr lang="it-IT" sz="1100" kern="1200" dirty="0" err="1">
                          <a:solidFill>
                            <a:schemeClr val="tx1"/>
                          </a:solidFill>
                          <a:effectLst/>
                          <a:latin typeface="Century Gothic" panose="020B0502020202020204" pitchFamily="34" charset="0"/>
                          <a:ea typeface="Times New Roman" panose="02020603050405020304" pitchFamily="18" charset="0"/>
                          <a:cs typeface="+mn-cs"/>
                        </a:rPr>
                        <a:t>caregiver</a:t>
                      </a:r>
                      <a:r>
                        <a:rPr lang="it-IT" sz="1100" kern="1200" dirty="0">
                          <a:solidFill>
                            <a:schemeClr val="tx1"/>
                          </a:solidFill>
                          <a:effectLst/>
                          <a:latin typeface="Century Gothic" panose="020B0502020202020204" pitchFamily="34" charset="0"/>
                          <a:ea typeface="Times New Roman" panose="02020603050405020304" pitchFamily="18" charset="0"/>
                          <a:cs typeface="+mn-cs"/>
                        </a:rPr>
                        <a:t> di familiari non autosufficienti con necessità di sollievo e supporto per mantenere una adeguata qualità della vita. </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28793">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CRITERI VALUTATIVI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100" kern="1200" dirty="0">
                          <a:solidFill>
                            <a:schemeClr val="tx1"/>
                          </a:solidFill>
                          <a:effectLst/>
                          <a:latin typeface="Century Gothic" panose="020B0502020202020204" pitchFamily="34" charset="0"/>
                          <a:ea typeface="Times New Roman" panose="02020603050405020304" pitchFamily="18" charset="0"/>
                          <a:cs typeface="+mn-cs"/>
                        </a:rPr>
                        <a:t>Non possono beneficiare del presente Avviso:</a:t>
                      </a:r>
                    </a:p>
                    <a:p>
                      <a:pPr marL="171450" indent="-171450" algn="just">
                        <a:buFont typeface="Arial" panose="020B0604020202020204" pitchFamily="34" charset="0"/>
                        <a:buChar char="•"/>
                      </a:pPr>
                      <a:r>
                        <a:rPr lang="it-IT" sz="1100" kern="1200" dirty="0">
                          <a:solidFill>
                            <a:schemeClr val="tx1"/>
                          </a:solidFill>
                          <a:effectLst/>
                          <a:latin typeface="Century Gothic" panose="020B0502020202020204" pitchFamily="34" charset="0"/>
                          <a:ea typeface="Times New Roman" panose="02020603050405020304" pitchFamily="18" charset="0"/>
                          <a:cs typeface="+mn-cs"/>
                        </a:rPr>
                        <a:t>le persone anziane con gravi limitazioni dell’autosufficienza ed autonomia personale </a:t>
                      </a:r>
                      <a:r>
                        <a:rPr lang="it-IT" sz="1100" b="1" kern="1200" dirty="0">
                          <a:solidFill>
                            <a:schemeClr val="tx1"/>
                          </a:solidFill>
                          <a:effectLst/>
                          <a:latin typeface="Century Gothic" panose="020B0502020202020204" pitchFamily="34" charset="0"/>
                          <a:ea typeface="Times New Roman" panose="02020603050405020304" pitchFamily="18" charset="0"/>
                          <a:cs typeface="+mn-cs"/>
                        </a:rPr>
                        <a:t>(es. destinatarie delle misure B1 e B2 FNA nonché RSA Aperta di cui alla </a:t>
                      </a:r>
                      <a:r>
                        <a:rPr lang="it-IT" sz="1100" b="1" kern="1200" dirty="0" err="1">
                          <a:solidFill>
                            <a:schemeClr val="tx1"/>
                          </a:solidFill>
                          <a:effectLst/>
                          <a:latin typeface="Century Gothic" panose="020B0502020202020204" pitchFamily="34" charset="0"/>
                          <a:ea typeface="Times New Roman" panose="02020603050405020304" pitchFamily="18" charset="0"/>
                          <a:cs typeface="+mn-cs"/>
                        </a:rPr>
                        <a:t>d.g.r</a:t>
                      </a:r>
                      <a:r>
                        <a:rPr lang="it-IT" sz="1100" b="1" kern="1200" dirty="0">
                          <a:solidFill>
                            <a:schemeClr val="tx1"/>
                          </a:solidFill>
                          <a:effectLst/>
                          <a:latin typeface="Century Gothic" panose="020B0502020202020204" pitchFamily="34" charset="0"/>
                          <a:ea typeface="Times New Roman" panose="02020603050405020304" pitchFamily="18" charset="0"/>
                          <a:cs typeface="+mn-cs"/>
                        </a:rPr>
                        <a:t>. 7769/2018);</a:t>
                      </a:r>
                    </a:p>
                    <a:p>
                      <a:pPr marL="171450" indent="-171450" algn="just">
                        <a:buFont typeface="Arial" panose="020B0604020202020204" pitchFamily="34" charset="0"/>
                        <a:buChar char="•"/>
                      </a:pPr>
                      <a:r>
                        <a:rPr lang="it-IT" sz="1100" b="1" kern="1200" dirty="0">
                          <a:solidFill>
                            <a:schemeClr val="tx1"/>
                          </a:solidFill>
                          <a:effectLst/>
                          <a:latin typeface="Century Gothic" panose="020B0502020202020204" pitchFamily="34" charset="0"/>
                          <a:ea typeface="Times New Roman" panose="02020603050405020304" pitchFamily="18" charset="0"/>
                          <a:cs typeface="+mn-cs"/>
                        </a:rPr>
                        <a:t>persone che frequentano in maniera sistematica e continuativa (=&gt; 18 ore di frequenza) unità d’offerta o servizi a carattere socio-sanitario</a:t>
                      </a:r>
                      <a:r>
                        <a:rPr lang="it-IT" sz="1100" kern="1200" dirty="0">
                          <a:solidFill>
                            <a:schemeClr val="tx1"/>
                          </a:solidFill>
                          <a:effectLst/>
                          <a:latin typeface="Century Gothic" panose="020B0502020202020204" pitchFamily="34" charset="0"/>
                          <a:ea typeface="Times New Roman" panose="02020603050405020304" pitchFamily="18" charset="0"/>
                          <a:cs typeface="+mn-cs"/>
                        </a:rPr>
                        <a:t> (es. il centro diurno integrato, ecc.) a seguito di presa in carico presso l’Unità di Offerta stessa.</a:t>
                      </a:r>
                    </a:p>
                    <a:p>
                      <a:pPr marL="171450" indent="-171450" algn="just">
                        <a:buFont typeface="Arial" panose="020B0604020202020204" pitchFamily="34" charset="0"/>
                        <a:buChar char="•"/>
                      </a:pPr>
                      <a:r>
                        <a:rPr lang="it-IT" sz="1100" b="1" kern="1200" dirty="0">
                          <a:solidFill>
                            <a:schemeClr val="tx1"/>
                          </a:solidFill>
                          <a:effectLst/>
                          <a:latin typeface="Century Gothic" panose="020B0502020202020204" pitchFamily="34" charset="0"/>
                          <a:ea typeface="Times New Roman" panose="02020603050405020304" pitchFamily="18" charset="0"/>
                          <a:cs typeface="+mn-cs"/>
                        </a:rPr>
                        <a:t>qualora il percorso avviato in precedenza sia stato interrotto per rinuncia ingiustificata</a:t>
                      </a:r>
                      <a:r>
                        <a:rPr lang="it-IT" sz="1100" kern="1200" dirty="0">
                          <a:solidFill>
                            <a:schemeClr val="tx1"/>
                          </a:solidFill>
                          <a:effectLst/>
                          <a:latin typeface="Century Gothic" panose="020B0502020202020204" pitchFamily="34" charset="0"/>
                          <a:ea typeface="Times New Roman" panose="02020603050405020304" pitchFamily="18" charset="0"/>
                          <a:cs typeface="+mn-cs"/>
                        </a:rPr>
                        <a:t>.</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55782">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BENEFICIARI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100" dirty="0">
                          <a:latin typeface="Century Gothic" panose="020B0502020202020204" pitchFamily="34" charset="0"/>
                        </a:rPr>
                        <a:t>Ente capofila (Comune, Comunità Montana, Consorzio, Azienda speciale) dell’accordo di programma di Ambito/Ambiti ovvero di più Ambiti (di seguito Ente Capofila). </a:t>
                      </a:r>
                    </a:p>
                    <a:p>
                      <a:r>
                        <a:rPr lang="it-IT" sz="1100" dirty="0">
                          <a:latin typeface="Century Gothic" panose="020B0502020202020204" pitchFamily="34" charset="0"/>
                        </a:rPr>
                        <a:t>In attuazione della DGR n. 493/2018 ai beneficiari </a:t>
                      </a:r>
                      <a:r>
                        <a:rPr lang="it-IT" sz="1100" b="0" dirty="0">
                          <a:latin typeface="Century Gothic" panose="020B0502020202020204" pitchFamily="34" charset="0"/>
                        </a:rPr>
                        <a:t>dell’</a:t>
                      </a:r>
                      <a:r>
                        <a:rPr lang="it-IT" sz="1100" b="1" dirty="0">
                          <a:latin typeface="Century Gothic" panose="020B0502020202020204" pitchFamily="34" charset="0"/>
                        </a:rPr>
                        <a:t>Area Interna </a:t>
                      </a:r>
                      <a:r>
                        <a:rPr lang="it-IT" sz="1100" dirty="0">
                          <a:latin typeface="Century Gothic" panose="020B0502020202020204" pitchFamily="34" charset="0"/>
                        </a:rPr>
                        <a:t>Appennino Lombardo – Alto Oltrepò Pavese sono riservate delle risorse </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2254">
                <a:tc>
                  <a:txBody>
                    <a:bodyPr/>
                    <a:lstStyle/>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 RISORSE IMPEGNATE</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100" dirty="0">
                          <a:latin typeface="Century Gothic" panose="020B0502020202020204" pitchFamily="34" charset="0"/>
                        </a:rPr>
                        <a:t>€ 3.480.000,00</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07880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xmlns="" val="1296725328"/>
              </p:ext>
            </p:extLst>
          </p:nvPr>
        </p:nvGraphicFramePr>
        <p:xfrm>
          <a:off x="430306" y="285285"/>
          <a:ext cx="8310282" cy="5686823"/>
        </p:xfrm>
        <a:graphic>
          <a:graphicData uri="http://schemas.openxmlformats.org/drawingml/2006/table">
            <a:tbl>
              <a:tblPr firstRow="1" firstCol="1" bandRow="1"/>
              <a:tblGrid>
                <a:gridCol w="1635883">
                  <a:extLst>
                    <a:ext uri="{9D8B030D-6E8A-4147-A177-3AD203B41FA5}">
                      <a16:colId xmlns:a16="http://schemas.microsoft.com/office/drawing/2014/main" xmlns="" val="20000"/>
                    </a:ext>
                  </a:extLst>
                </a:gridCol>
                <a:gridCol w="6674399">
                  <a:extLst>
                    <a:ext uri="{9D8B030D-6E8A-4147-A177-3AD203B41FA5}">
                      <a16:colId xmlns:a16="http://schemas.microsoft.com/office/drawing/2014/main" xmlns="" val="20001"/>
                    </a:ext>
                  </a:extLst>
                </a:gridCol>
              </a:tblGrid>
              <a:tr h="322870">
                <a:tc gridSpan="2">
                  <a:txBody>
                    <a:bodyPr/>
                    <a:lstStyle/>
                    <a:p>
                      <a:pPr algn="ctr">
                        <a:lnSpc>
                          <a:spcPct val="107000"/>
                        </a:lnSpc>
                        <a:spcAft>
                          <a:spcPts val="0"/>
                        </a:spcAft>
                      </a:pPr>
                      <a:r>
                        <a:rPr lang="it-IT" sz="2400" b="1" dirty="0">
                          <a:solidFill>
                            <a:srgbClr val="009900"/>
                          </a:solidFill>
                          <a:effectLst/>
                          <a:latin typeface="Century Gothic" panose="020B0502020202020204" pitchFamily="34" charset="0"/>
                          <a:ea typeface="Calibri" panose="020F0502020204030204" pitchFamily="34" charset="0"/>
                          <a:cs typeface="Times New Roman" panose="02020603050405020304" pitchFamily="18" charset="0"/>
                        </a:rPr>
                        <a:t>VOUCHER PER AUTONOMIA DISABILI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601429">
                <a:tc>
                  <a:txBody>
                    <a:bodyPr/>
                    <a:lstStyle/>
                    <a:p>
                      <a:pPr>
                        <a:lnSpc>
                          <a:spcPct val="107000"/>
                        </a:lnSpc>
                        <a:spcAft>
                          <a:spcPts val="0"/>
                        </a:spcAft>
                      </a:pPr>
                      <a:endParaRPr lang="it-IT" sz="1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it-IT" sz="1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OBIETTIVI</a:t>
                      </a: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050" dirty="0">
                          <a:latin typeface="Century Gothic" panose="020B0502020202020204" pitchFamily="34" charset="0"/>
                        </a:rPr>
                        <a:t>Implementare</a:t>
                      </a:r>
                      <a:r>
                        <a:rPr lang="it-IT" sz="1050" baseline="0" dirty="0">
                          <a:latin typeface="Century Gothic" panose="020B0502020202020204" pitchFamily="34" charset="0"/>
                        </a:rPr>
                        <a:t> nelle persone disabili giovani e adulte le abilità finalizzate:</a:t>
                      </a:r>
                    </a:p>
                    <a:p>
                      <a:pPr marL="171450" indent="-171450" algn="just">
                        <a:buFont typeface="Arial" panose="020B0604020202020204" pitchFamily="34" charset="0"/>
                        <a:buChar char="•"/>
                      </a:pPr>
                      <a:r>
                        <a:rPr lang="it-IT" sz="1050" baseline="0" dirty="0">
                          <a:latin typeface="Century Gothic" panose="020B0502020202020204" pitchFamily="34" charset="0"/>
                        </a:rPr>
                        <a:t>all’inclusione sociale</a:t>
                      </a:r>
                    </a:p>
                    <a:p>
                      <a:pPr marL="171450" indent="-171450" algn="just">
                        <a:buFont typeface="Arial" panose="020B0604020202020204" pitchFamily="34" charset="0"/>
                        <a:buChar char="•"/>
                      </a:pPr>
                      <a:r>
                        <a:rPr lang="it-IT" sz="1050" baseline="0" dirty="0">
                          <a:latin typeface="Century Gothic" panose="020B0502020202020204" pitchFamily="34" charset="0"/>
                        </a:rPr>
                        <a:t>allo sviluppo dell’autonomia personale</a:t>
                      </a:r>
                    </a:p>
                    <a:p>
                      <a:pPr algn="just"/>
                      <a:r>
                        <a:rPr lang="it-IT" sz="1050" baseline="0" dirty="0">
                          <a:latin typeface="Century Gothic" panose="020B0502020202020204" pitchFamily="34" charset="0"/>
                        </a:rPr>
                        <a:t>anche mediante percorsi di potenziamento delle capacità funzionali e relazionali</a:t>
                      </a:r>
                      <a:endParaRPr lang="it-IT" sz="1050" dirty="0">
                        <a:latin typeface="Century Gothic" panose="020B0502020202020204" pitchFamily="34" charset="0"/>
                      </a:endParaRP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55359">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DESTINATARI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050" kern="1200" dirty="0">
                          <a:solidFill>
                            <a:schemeClr val="tx1"/>
                          </a:solidFill>
                          <a:effectLst/>
                          <a:latin typeface="Century Gothic" panose="020B0502020202020204" pitchFamily="34" charset="0"/>
                          <a:ea typeface="Times New Roman" panose="02020603050405020304" pitchFamily="18" charset="0"/>
                          <a:cs typeface="+mn-cs"/>
                        </a:rPr>
                        <a:t>Giovani e adulti con disabilità a forte rischio di esclusione sociale: </a:t>
                      </a:r>
                    </a:p>
                    <a:p>
                      <a:pPr marL="171450" indent="-171450" algn="just">
                        <a:buFont typeface="Arial" panose="020B0604020202020204" pitchFamily="34" charset="0"/>
                        <a:buChar char="•"/>
                      </a:pPr>
                      <a:r>
                        <a:rPr lang="it-IT" sz="1050" kern="1200" dirty="0">
                          <a:solidFill>
                            <a:schemeClr val="tx1"/>
                          </a:solidFill>
                          <a:effectLst/>
                          <a:latin typeface="Century Gothic" panose="020B0502020202020204" pitchFamily="34" charset="0"/>
                          <a:ea typeface="Times New Roman" panose="02020603050405020304" pitchFamily="18" charset="0"/>
                          <a:cs typeface="+mn-cs"/>
                        </a:rPr>
                        <a:t>di età pari o superiore a 16 anni; </a:t>
                      </a:r>
                    </a:p>
                    <a:p>
                      <a:pPr marL="171450" indent="-171450" algn="just">
                        <a:buFont typeface="Arial" panose="020B0604020202020204" pitchFamily="34" charset="0"/>
                        <a:buChar char="•"/>
                      </a:pPr>
                      <a:r>
                        <a:rPr lang="it-IT" sz="1050" kern="1200" dirty="0">
                          <a:solidFill>
                            <a:schemeClr val="tx1"/>
                          </a:solidFill>
                          <a:effectLst/>
                          <a:latin typeface="Century Gothic" panose="020B0502020202020204" pitchFamily="34" charset="0"/>
                          <a:ea typeface="Times New Roman" panose="02020603050405020304" pitchFamily="18" charset="0"/>
                          <a:cs typeface="+mn-cs"/>
                        </a:rPr>
                        <a:t>con reddito ISEE di riferimento uguale o &lt;20.000 euro annui, in corso di validità al momento della presentazione della domanda (compreso quello corrente);</a:t>
                      </a:r>
                    </a:p>
                    <a:p>
                      <a:pPr marL="171450" indent="-171450" algn="just">
                        <a:buFont typeface="Arial" panose="020B0604020202020204" pitchFamily="34" charset="0"/>
                        <a:buChar char="•"/>
                      </a:pPr>
                      <a:r>
                        <a:rPr lang="it-IT" sz="1050" kern="1200" dirty="0">
                          <a:solidFill>
                            <a:schemeClr val="tx1"/>
                          </a:solidFill>
                          <a:effectLst/>
                          <a:latin typeface="Century Gothic" panose="020B0502020202020204" pitchFamily="34" charset="0"/>
                          <a:ea typeface="Times New Roman" panose="02020603050405020304" pitchFamily="18" charset="0"/>
                          <a:cs typeface="+mn-cs"/>
                        </a:rPr>
                        <a:t>con un livello di compromissione funzionale che consente un percorso di acquisizione di abilità sociali e relative all’autonomia nella cura di sé e dell’ambiente di vita, nonché nella vita di relazioni;</a:t>
                      </a:r>
                    </a:p>
                    <a:p>
                      <a:pPr algn="just"/>
                      <a:r>
                        <a:rPr lang="it-IT" sz="1050" kern="1200" dirty="0">
                          <a:solidFill>
                            <a:schemeClr val="tx1"/>
                          </a:solidFill>
                          <a:effectLst/>
                          <a:latin typeface="Century Gothic" panose="020B0502020202020204" pitchFamily="34" charset="0"/>
                          <a:ea typeface="Times New Roman" panose="02020603050405020304" pitchFamily="18" charset="0"/>
                          <a:cs typeface="+mn-cs"/>
                        </a:rPr>
                        <a:t>Tali persone devono caratterizzarsi inoltre per la presenza di: </a:t>
                      </a:r>
                    </a:p>
                    <a:p>
                      <a:pPr marL="171450" indent="-171450" algn="just">
                        <a:buFont typeface="Arial" panose="020B0604020202020204" pitchFamily="34" charset="0"/>
                        <a:buChar char="•"/>
                      </a:pPr>
                      <a:r>
                        <a:rPr lang="it-IT" sz="1050" kern="1200" dirty="0">
                          <a:solidFill>
                            <a:schemeClr val="tx1"/>
                          </a:solidFill>
                          <a:effectLst/>
                          <a:latin typeface="Century Gothic" panose="020B0502020202020204" pitchFamily="34" charset="0"/>
                          <a:ea typeface="Times New Roman" panose="02020603050405020304" pitchFamily="18" charset="0"/>
                          <a:cs typeface="+mn-cs"/>
                        </a:rPr>
                        <a:t>livelli di abilità funzionali che consentano interventi socio educativi volti ad implementare le competenze necessarie alla cura di sé;</a:t>
                      </a:r>
                    </a:p>
                    <a:p>
                      <a:pPr marL="171450" indent="-171450" algn="just">
                        <a:buFont typeface="Arial" panose="020B0604020202020204" pitchFamily="34" charset="0"/>
                        <a:buChar char="•"/>
                      </a:pPr>
                      <a:r>
                        <a:rPr lang="it-IT" sz="1050" kern="1200" dirty="0">
                          <a:solidFill>
                            <a:schemeClr val="tx1"/>
                          </a:solidFill>
                          <a:effectLst/>
                          <a:latin typeface="Century Gothic" panose="020B0502020202020204" pitchFamily="34" charset="0"/>
                          <a:ea typeface="Times New Roman" panose="02020603050405020304" pitchFamily="18" charset="0"/>
                          <a:cs typeface="+mn-cs"/>
                        </a:rPr>
                        <a:t>un livello di capacità per lo svolgimento delle attività della vita quotidiana che consenta interventi socio educativi e socio formativi </a:t>
                      </a:r>
                      <a:r>
                        <a:rPr lang="it-IT" sz="1050" b="1" kern="1200" dirty="0">
                          <a:solidFill>
                            <a:schemeClr val="tx1"/>
                          </a:solidFill>
                          <a:effectLst/>
                          <a:latin typeface="Century Gothic" panose="020B0502020202020204" pitchFamily="34" charset="0"/>
                          <a:ea typeface="Times New Roman" panose="02020603050405020304" pitchFamily="18" charset="0"/>
                          <a:cs typeface="+mn-cs"/>
                        </a:rPr>
                        <a:t>per sviluppare/implementare/riacquisire</a:t>
                      </a:r>
                      <a:r>
                        <a:rPr lang="it-IT" sz="1050" kern="1200" dirty="0">
                          <a:solidFill>
                            <a:schemeClr val="tx1"/>
                          </a:solidFill>
                          <a:effectLst/>
                          <a:latin typeface="Century Gothic" panose="020B0502020202020204" pitchFamily="34" charset="0"/>
                          <a:ea typeface="Times New Roman" panose="02020603050405020304" pitchFamily="18" charset="0"/>
                          <a:cs typeface="+mn-cs"/>
                        </a:rPr>
                        <a:t>: </a:t>
                      </a:r>
                    </a:p>
                    <a:p>
                      <a:pPr marL="628650" lvl="1"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­abilità relazionali e sociali; </a:t>
                      </a:r>
                    </a:p>
                    <a:p>
                      <a:pPr marL="628650" lvl="1"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­abilità da agire all’interno della famiglia o per emanciparsi da essa; </a:t>
                      </a:r>
                    </a:p>
                    <a:p>
                      <a:pPr marL="628650" lvl="1"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­abilità funzionali per un eventuale inserimento/reinserimento lavorativo</a:t>
                      </a:r>
                      <a:r>
                        <a:rPr lang="it-IT" sz="1050" kern="1200" dirty="0">
                          <a:solidFill>
                            <a:schemeClr val="tx1"/>
                          </a:solidFill>
                          <a:effectLst/>
                          <a:latin typeface="Century Gothic" panose="020B0502020202020204" pitchFamily="34" charset="0"/>
                          <a:ea typeface="Times New Roman" panose="02020603050405020304" pitchFamily="18" charset="0"/>
                          <a:cs typeface="+mn-cs"/>
                        </a:rPr>
                        <a:t>.</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03572">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CRITERI VALUTATIVI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050" kern="1200" dirty="0">
                          <a:solidFill>
                            <a:schemeClr val="tx1"/>
                          </a:solidFill>
                          <a:effectLst/>
                          <a:latin typeface="Century Gothic" panose="020B0502020202020204" pitchFamily="34" charset="0"/>
                          <a:ea typeface="Times New Roman" panose="02020603050405020304" pitchFamily="18" charset="0"/>
                          <a:cs typeface="+mn-cs"/>
                        </a:rPr>
                        <a:t>Non possono beneficiare del presente Avviso:</a:t>
                      </a:r>
                    </a:p>
                    <a:p>
                      <a:pPr marL="171450"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persone con disabilità grave</a:t>
                      </a:r>
                      <a:r>
                        <a:rPr lang="it-IT" sz="1050" b="0" kern="1200" dirty="0">
                          <a:solidFill>
                            <a:schemeClr val="tx1"/>
                          </a:solidFill>
                          <a:effectLst/>
                          <a:latin typeface="Century Gothic" panose="020B0502020202020204" pitchFamily="34" charset="0"/>
                          <a:ea typeface="Times New Roman" panose="02020603050405020304" pitchFamily="18" charset="0"/>
                          <a:cs typeface="+mn-cs"/>
                        </a:rPr>
                        <a:t>/gravissima, con importanti limitazioni dell’autosufficienza ed autonomia personale nelle attività della vita quotidiana e di relazione.</a:t>
                      </a:r>
                    </a:p>
                    <a:p>
                      <a:pPr marL="171450"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frequentano in maniera sistematica e continuativa (=&gt; 18 ore di frequenza) </a:t>
                      </a:r>
                      <a:r>
                        <a:rPr lang="it-IT" sz="1050" kern="1200" dirty="0">
                          <a:solidFill>
                            <a:schemeClr val="tx1"/>
                          </a:solidFill>
                          <a:effectLst/>
                          <a:latin typeface="Century Gothic" panose="020B0502020202020204" pitchFamily="34" charset="0"/>
                          <a:ea typeface="Times New Roman" panose="02020603050405020304" pitchFamily="18" charset="0"/>
                          <a:cs typeface="+mn-cs"/>
                        </a:rPr>
                        <a:t>unità d’offerta o servizi a carattere sociale o socio-sanitario (il centro socio educativo, il servizio di formazione all’autonomia, ecc.); </a:t>
                      </a:r>
                    </a:p>
                    <a:p>
                      <a:pPr marL="171450"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frequentano corsi di formazione professionale;</a:t>
                      </a:r>
                    </a:p>
                    <a:p>
                      <a:pPr marL="171450"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sono presi in carico con progetti di accompagnamento all’autonomia (ex L. 112/2016 </a:t>
                      </a:r>
                      <a:r>
                        <a:rPr lang="it-IT" sz="1050" kern="1200" dirty="0">
                          <a:solidFill>
                            <a:schemeClr val="tx1"/>
                          </a:solidFill>
                          <a:effectLst/>
                          <a:latin typeface="Century Gothic" panose="020B0502020202020204" pitchFamily="34" charset="0"/>
                          <a:ea typeface="Times New Roman" panose="02020603050405020304" pitchFamily="18" charset="0"/>
                          <a:cs typeface="+mn-cs"/>
                        </a:rPr>
                        <a:t>“Disposizioni in materia di assistenza in favore delle persone con disabilità grave prive del sostegno familiare”);</a:t>
                      </a:r>
                    </a:p>
                    <a:p>
                      <a:pPr marL="171450" indent="-171450" algn="just">
                        <a:buFont typeface="Arial" panose="020B0604020202020204" pitchFamily="34" charset="0"/>
                        <a:buChar char="•"/>
                      </a:pPr>
                      <a:r>
                        <a:rPr lang="it-IT" sz="1050" b="1" kern="1200" dirty="0">
                          <a:solidFill>
                            <a:schemeClr val="tx1"/>
                          </a:solidFill>
                          <a:effectLst/>
                          <a:latin typeface="Century Gothic" panose="020B0502020202020204" pitchFamily="34" charset="0"/>
                          <a:ea typeface="Times New Roman" panose="02020603050405020304" pitchFamily="18" charset="0"/>
                          <a:cs typeface="+mn-cs"/>
                        </a:rPr>
                        <a:t>qualora il percorso avviato in precedenza sia stato interrotto per rinuncia ingiustificata</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812">
                <a:tc>
                  <a:txBody>
                    <a:bodyPr/>
                    <a:lstStyle/>
                    <a:p>
                      <a:pPr>
                        <a:lnSpc>
                          <a:spcPct val="107000"/>
                        </a:lnSpc>
                        <a:spcAft>
                          <a:spcPts val="0"/>
                        </a:spcAft>
                      </a:pPr>
                      <a:endParaRPr lang="it-IT"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BENEFICIARI</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050" dirty="0">
                          <a:latin typeface="Century Gothic" panose="020B0502020202020204" pitchFamily="34" charset="0"/>
                        </a:rPr>
                        <a:t>Ente capofila (Comune, Comunità Montana, Consorzio, Azienda speciale) dell’accordo di programma di Ambito/Ambiti ovvero di più Ambiti (di seguito Ente Capofila). </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6080">
                <a:tc>
                  <a:txBody>
                    <a:bodyPr/>
                    <a:lstStyle/>
                    <a:p>
                      <a:pPr>
                        <a:lnSpc>
                          <a:spcPct val="107000"/>
                        </a:lnSpc>
                        <a:spcAft>
                          <a:spcPts val="0"/>
                        </a:spcAft>
                      </a:pPr>
                      <a:r>
                        <a:rPr lang="it-IT" sz="1100" dirty="0">
                          <a:effectLst/>
                          <a:latin typeface="Century Gothic" panose="020B0502020202020204" pitchFamily="34" charset="0"/>
                          <a:ea typeface="Calibri" panose="020F0502020204030204" pitchFamily="34" charset="0"/>
                          <a:cs typeface="Times New Roman" panose="02020603050405020304" pitchFamily="18" charset="0"/>
                        </a:rPr>
                        <a:t> RISORSE IMPEGNATE</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050" dirty="0">
                          <a:latin typeface="Century Gothic" panose="020B0502020202020204" pitchFamily="34" charset="0"/>
                        </a:rPr>
                        <a:t>€ 3.000.000,00</a:t>
                      </a:r>
                    </a:p>
                  </a:txBody>
                  <a:tcPr marL="41155" marR="4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1479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3388" y="452283"/>
            <a:ext cx="7602071" cy="6001643"/>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COMPLEMENTARIETA’ E COMPATIBILITA’ </a:t>
            </a:r>
          </a:p>
          <a:p>
            <a:pPr algn="ctr"/>
            <a:r>
              <a:rPr lang="it-IT" sz="2400" b="1" dirty="0">
                <a:solidFill>
                  <a:srgbClr val="00B050"/>
                </a:solidFill>
                <a:latin typeface="Century Gothic" panose="020B0502020202020204" pitchFamily="34" charset="0"/>
              </a:rPr>
              <a:t>per le persone anziane</a:t>
            </a:r>
          </a:p>
          <a:p>
            <a:pPr algn="ctr"/>
            <a:endParaRPr lang="it-IT" sz="1600" dirty="0">
              <a:latin typeface="Century Gothic" panose="020B0502020202020204" pitchFamily="34" charset="0"/>
            </a:endParaRPr>
          </a:p>
          <a:p>
            <a:pPr algn="just"/>
            <a:r>
              <a:rPr lang="it-IT" sz="1600" dirty="0">
                <a:latin typeface="Century Gothic" panose="020B0502020202020204" pitchFamily="34" charset="0"/>
              </a:rPr>
              <a:t>Questa misura </a:t>
            </a:r>
            <a:r>
              <a:rPr lang="it-IT" sz="1600" b="1" dirty="0">
                <a:latin typeface="Century Gothic" panose="020B0502020202020204" pitchFamily="34" charset="0"/>
              </a:rPr>
              <a:t>può essere complementare </a:t>
            </a:r>
            <a:r>
              <a:rPr lang="it-IT" sz="1600" dirty="0">
                <a:latin typeface="Century Gothic" panose="020B0502020202020204" pitchFamily="34" charset="0"/>
              </a:rPr>
              <a:t>ad altri interventi di natura meramente assistenziale quali, ad esempio:</a:t>
            </a:r>
          </a:p>
          <a:p>
            <a:pPr algn="just"/>
            <a:r>
              <a:rPr lang="it-IT" sz="1600" dirty="0">
                <a:latin typeface="Century Gothic" panose="020B0502020202020204" pitchFamily="34" charset="0"/>
              </a:rPr>
              <a:t>•	contributi economici per il sostegno della situazione di vulnerabilità (per il pagamento delle utenze, dell’affitto, buoni pasto o spesa, ecc.);</a:t>
            </a:r>
          </a:p>
          <a:p>
            <a:pPr algn="just"/>
            <a:r>
              <a:rPr lang="it-IT" sz="1600" dirty="0">
                <a:latin typeface="Century Gothic" panose="020B0502020202020204" pitchFamily="34" charset="0"/>
              </a:rPr>
              <a:t>•	interventi a domicilio di natura tutelare o integrativi alla </a:t>
            </a:r>
            <a:r>
              <a:rPr lang="it-IT" sz="1600" dirty="0" err="1">
                <a:latin typeface="Century Gothic" panose="020B0502020202020204" pitchFamily="34" charset="0"/>
              </a:rPr>
              <a:t>domiciliarità</a:t>
            </a:r>
            <a:r>
              <a:rPr lang="it-IT" sz="1600" dirty="0">
                <a:latin typeface="Century Gothic" panose="020B0502020202020204" pitchFamily="34" charset="0"/>
              </a:rPr>
              <a:t> (lavanderia, pasti, trasporto, ecc.).</a:t>
            </a:r>
          </a:p>
          <a:p>
            <a:pPr algn="just"/>
            <a:endParaRPr lang="it-IT" sz="1600" dirty="0">
              <a:latin typeface="Century Gothic" panose="020B0502020202020204" pitchFamily="34" charset="0"/>
            </a:endParaRPr>
          </a:p>
          <a:p>
            <a:pPr algn="just"/>
            <a:r>
              <a:rPr lang="it-IT" sz="1600" dirty="0">
                <a:latin typeface="Century Gothic" panose="020B0502020202020204" pitchFamily="34" charset="0"/>
              </a:rPr>
              <a:t>Non possono essere, quindi, riconosciute prestazioni di natura meramente assistenziale erogabili mediante il Servizio di Assistenza domiciliare (SAD) tradizionale.</a:t>
            </a:r>
          </a:p>
          <a:p>
            <a:pPr algn="just"/>
            <a:r>
              <a:rPr lang="it-IT" sz="1600" dirty="0">
                <a:latin typeface="Century Gothic" panose="020B0502020202020204" pitchFamily="34" charset="0"/>
              </a:rPr>
              <a:t>Nel caso in cui tale misura venga attivata a favore della persona anziana </a:t>
            </a:r>
            <a:r>
              <a:rPr lang="it-IT" sz="1600" dirty="0" err="1">
                <a:latin typeface="Century Gothic" panose="020B0502020202020204" pitchFamily="34" charset="0"/>
              </a:rPr>
              <a:t>caregiver</a:t>
            </a:r>
            <a:r>
              <a:rPr lang="it-IT" sz="1600" dirty="0">
                <a:latin typeface="Century Gothic" panose="020B0502020202020204" pitchFamily="34" charset="0"/>
              </a:rPr>
              <a:t> familiare, la stessa è compatibile con l’erogazione alla persona non autosufficiente, assistita dai benefici di cui al Fondo Nazionale non Autosufficienze (FNA). </a:t>
            </a:r>
          </a:p>
          <a:p>
            <a:pPr algn="just"/>
            <a:endParaRPr lang="it-IT" sz="1600" dirty="0">
              <a:latin typeface="Century Gothic" panose="020B0502020202020204" pitchFamily="34" charset="0"/>
            </a:endParaRPr>
          </a:p>
          <a:p>
            <a:pPr algn="just"/>
            <a:r>
              <a:rPr lang="it-IT" sz="1600" dirty="0">
                <a:latin typeface="Century Gothic" panose="020B0502020202020204" pitchFamily="34" charset="0"/>
              </a:rPr>
              <a:t>In ogni caso le prestazioni/servizi </a:t>
            </a:r>
            <a:r>
              <a:rPr lang="it-IT" sz="1600" b="1" dirty="0">
                <a:latin typeface="Century Gothic" panose="020B0502020202020204" pitchFamily="34" charset="0"/>
              </a:rPr>
              <a:t>non devono sovrapporsi né sostituirsi a prestazioni rese da altri servizi in favore del medesimo destinatario</a:t>
            </a:r>
            <a:r>
              <a:rPr lang="it-IT" sz="1600" dirty="0">
                <a:latin typeface="Century Gothic" panose="020B0502020202020204" pitchFamily="34" charset="0"/>
              </a:rPr>
              <a:t>. </a:t>
            </a:r>
          </a:p>
          <a:p>
            <a:pPr algn="just"/>
            <a:endParaRPr lang="it-IT" sz="1600" dirty="0">
              <a:latin typeface="Century Gothic" panose="020B0502020202020204" pitchFamily="34" charset="0"/>
            </a:endParaRPr>
          </a:p>
          <a:p>
            <a:pPr algn="just"/>
            <a:endParaRPr lang="it-IT" sz="1600" dirty="0">
              <a:latin typeface="Century Gothic" panose="020B0502020202020204" pitchFamily="34" charset="0"/>
            </a:endParaRPr>
          </a:p>
          <a:p>
            <a:pPr algn="just"/>
            <a:endParaRPr lang="it-IT" sz="1600" dirty="0">
              <a:latin typeface="Century Gothic" panose="020B0502020202020204" pitchFamily="34" charset="0"/>
            </a:endParaRPr>
          </a:p>
        </p:txBody>
      </p:sp>
    </p:spTree>
    <p:extLst>
      <p:ext uri="{BB962C8B-B14F-4D97-AF65-F5344CB8AC3E}">
        <p14:creationId xmlns:p14="http://schemas.microsoft.com/office/powerpoint/2010/main" xmlns="" val="103398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3388" y="452283"/>
            <a:ext cx="7602071" cy="4770537"/>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COMPLEMENTARIETA’ E COMPATIBILITA’ </a:t>
            </a:r>
          </a:p>
          <a:p>
            <a:pPr algn="ctr"/>
            <a:r>
              <a:rPr lang="it-IT" sz="2400" b="1" dirty="0">
                <a:solidFill>
                  <a:srgbClr val="00B050"/>
                </a:solidFill>
                <a:latin typeface="Century Gothic" panose="020B0502020202020204" pitchFamily="34" charset="0"/>
              </a:rPr>
              <a:t>per le persone disabili</a:t>
            </a:r>
          </a:p>
          <a:p>
            <a:pPr algn="ctr"/>
            <a:endParaRPr lang="it-IT" sz="1600" dirty="0">
              <a:latin typeface="Century Gothic" panose="020B0502020202020204" pitchFamily="34" charset="0"/>
            </a:endParaRPr>
          </a:p>
          <a:p>
            <a:pPr algn="ctr"/>
            <a:endParaRPr lang="it-IT" sz="1600" dirty="0">
              <a:latin typeface="Century Gothic" panose="020B0502020202020204" pitchFamily="34" charset="0"/>
            </a:endParaRPr>
          </a:p>
          <a:p>
            <a:pPr algn="ctr"/>
            <a:endParaRPr lang="it-IT" sz="1600" dirty="0">
              <a:latin typeface="Century Gothic" panose="020B0502020202020204" pitchFamily="34" charset="0"/>
            </a:endParaRPr>
          </a:p>
          <a:p>
            <a:pPr algn="just"/>
            <a:r>
              <a:rPr lang="it-IT" sz="1600" dirty="0">
                <a:latin typeface="Century Gothic" panose="020B0502020202020204" pitchFamily="34" charset="0"/>
              </a:rPr>
              <a:t>Questa misura </a:t>
            </a:r>
            <a:r>
              <a:rPr lang="it-IT" sz="1600" b="1" dirty="0">
                <a:latin typeface="Century Gothic" panose="020B0502020202020204" pitchFamily="34" charset="0"/>
              </a:rPr>
              <a:t>può essere complementare</a:t>
            </a:r>
            <a:r>
              <a:rPr lang="it-IT" sz="1600" dirty="0">
                <a:latin typeface="Century Gothic" panose="020B0502020202020204" pitchFamily="34" charset="0"/>
              </a:rPr>
              <a:t> ad altri interventi di natura meramente assistenziale quali, ad esempio:</a:t>
            </a:r>
          </a:p>
          <a:p>
            <a:pPr algn="just"/>
            <a:r>
              <a:rPr lang="it-IT" sz="1600" dirty="0">
                <a:latin typeface="Century Gothic" panose="020B0502020202020204" pitchFamily="34" charset="0"/>
              </a:rPr>
              <a:t>•	buono sociale e/o voucher sociale per interventi integrativi a sostegno della </a:t>
            </a:r>
            <a:r>
              <a:rPr lang="it-IT" sz="1600" dirty="0" err="1">
                <a:latin typeface="Century Gothic" panose="020B0502020202020204" pitchFamily="34" charset="0"/>
              </a:rPr>
              <a:t>domiciliarità</a:t>
            </a:r>
            <a:r>
              <a:rPr lang="it-IT" sz="1600" dirty="0">
                <a:latin typeface="Century Gothic" panose="020B0502020202020204" pitchFamily="34" charset="0"/>
              </a:rPr>
              <a:t> della misura B2 del Fondo Nazionale non Autosufficienze (FNA);</a:t>
            </a:r>
          </a:p>
          <a:p>
            <a:pPr algn="just"/>
            <a:r>
              <a:rPr lang="it-IT" sz="1600" dirty="0">
                <a:latin typeface="Century Gothic" panose="020B0502020202020204" pitchFamily="34" charset="0"/>
              </a:rPr>
              <a:t>•	contributi economici per il sostegno della situazione di vulnerabilità (per il pagamento delle utenze, dell’affitto, buoni pasto o spesa, ecc.);</a:t>
            </a:r>
          </a:p>
          <a:p>
            <a:pPr algn="just"/>
            <a:r>
              <a:rPr lang="it-IT" sz="1600" dirty="0">
                <a:latin typeface="Century Gothic" panose="020B0502020202020204" pitchFamily="34" charset="0"/>
              </a:rPr>
              <a:t>•	interventi a domicilio di natura tutelare (es. prestazioni assistenziali in sostituzione della persona disabile) o integrativi alla </a:t>
            </a:r>
            <a:r>
              <a:rPr lang="it-IT" sz="1600" dirty="0" err="1">
                <a:latin typeface="Century Gothic" panose="020B0502020202020204" pitchFamily="34" charset="0"/>
              </a:rPr>
              <a:t>domiciliarità</a:t>
            </a:r>
            <a:r>
              <a:rPr lang="it-IT" sz="1600" dirty="0">
                <a:latin typeface="Century Gothic" panose="020B0502020202020204" pitchFamily="34" charset="0"/>
              </a:rPr>
              <a:t> (lavanderia, pasti, trasporto, ecc.).</a:t>
            </a:r>
          </a:p>
          <a:p>
            <a:pPr algn="just"/>
            <a:endParaRPr lang="it-IT" sz="1600" dirty="0">
              <a:latin typeface="Century Gothic" panose="020B0502020202020204" pitchFamily="34" charset="0"/>
            </a:endParaRPr>
          </a:p>
          <a:p>
            <a:pPr algn="just"/>
            <a:r>
              <a:rPr lang="it-IT" sz="1600" dirty="0">
                <a:latin typeface="Century Gothic" panose="020B0502020202020204" pitchFamily="34" charset="0"/>
              </a:rPr>
              <a:t>In ogni caso le prestazioni/servizi </a:t>
            </a:r>
            <a:r>
              <a:rPr lang="it-IT" sz="1600" b="1" dirty="0">
                <a:latin typeface="Century Gothic" panose="020B0502020202020204" pitchFamily="34" charset="0"/>
              </a:rPr>
              <a:t>non devono sovrapporsi né sostituirsi a prestazioni rese da altri servizi in favore del medesimo destinatario</a:t>
            </a:r>
            <a:r>
              <a:rPr lang="it-IT" sz="1600" dirty="0">
                <a:latin typeface="Century Gothic" panose="020B0502020202020204" pitchFamily="34" charset="0"/>
              </a:rPr>
              <a:t>. </a:t>
            </a:r>
          </a:p>
        </p:txBody>
      </p:sp>
    </p:spTree>
    <p:extLst>
      <p:ext uri="{BB962C8B-B14F-4D97-AF65-F5344CB8AC3E}">
        <p14:creationId xmlns:p14="http://schemas.microsoft.com/office/powerpoint/2010/main" xmlns="" val="214976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8894" y="452283"/>
            <a:ext cx="7602071" cy="4862870"/>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CARATTERISTICHE AGEVOLAZIONE</a:t>
            </a:r>
          </a:p>
          <a:p>
            <a:pPr algn="ctr"/>
            <a:endParaRPr lang="it-IT" sz="2400" b="1" dirty="0">
              <a:solidFill>
                <a:srgbClr val="00B050"/>
              </a:solidFill>
              <a:latin typeface="Century Gothic" panose="020B0502020202020204" pitchFamily="34" charset="0"/>
            </a:endParaRPr>
          </a:p>
          <a:p>
            <a:pPr algn="ctr"/>
            <a:endParaRPr lang="it-IT" sz="2400" b="1" dirty="0">
              <a:solidFill>
                <a:srgbClr val="00B050"/>
              </a:solidFill>
              <a:latin typeface="Century Gothic" panose="020B0502020202020204" pitchFamily="34" charset="0"/>
            </a:endParaRPr>
          </a:p>
          <a:p>
            <a:pPr algn="ctr"/>
            <a:endParaRPr lang="it-IT" sz="2400" b="1" dirty="0">
              <a:solidFill>
                <a:srgbClr val="00B050"/>
              </a:solidFill>
              <a:latin typeface="Century Gothic" panose="020B0502020202020204" pitchFamily="34" charset="0"/>
            </a:endParaRPr>
          </a:p>
          <a:p>
            <a:pPr algn="just"/>
            <a:r>
              <a:rPr lang="it-IT" sz="1600" dirty="0">
                <a:latin typeface="Century Gothic" panose="020B0502020202020204" pitchFamily="34" charset="0"/>
              </a:rPr>
              <a:t>I destinatari dell’Avviso potranno accedere ad un intervento multidimensionale declinabile in base alla </a:t>
            </a:r>
            <a:r>
              <a:rPr lang="it-IT" sz="1600" b="1" dirty="0">
                <a:latin typeface="Century Gothic" panose="020B0502020202020204" pitchFamily="34" charset="0"/>
              </a:rPr>
              <a:t>maggiore o minore intensità di intervento </a:t>
            </a:r>
            <a:r>
              <a:rPr lang="it-IT" sz="1600" dirty="0">
                <a:latin typeface="Century Gothic" panose="020B0502020202020204" pitchFamily="34" charset="0"/>
              </a:rPr>
              <a:t>che prevede, oltre a prestazioni/servizi trasversali, l’erogazione di almeno una delle linee di prodotto (prestazioni/servizi) e delle conseguenti tipologie di intervento individuate in coerenza con le aree di intervento indicate dal Progetto Individuale (PI). </a:t>
            </a:r>
          </a:p>
          <a:p>
            <a:pPr algn="just"/>
            <a:endParaRPr lang="it-IT" sz="1600" dirty="0">
              <a:latin typeface="Century Gothic" panose="020B0502020202020204" pitchFamily="34" charset="0"/>
            </a:endParaRPr>
          </a:p>
          <a:p>
            <a:pPr algn="just"/>
            <a:r>
              <a:rPr lang="it-IT" sz="1600" dirty="0">
                <a:latin typeface="Century Gothic" panose="020B0502020202020204" pitchFamily="34" charset="0"/>
              </a:rPr>
              <a:t>Per l’accesso all’intervento multidimensionale viene assegnato ai destinatari un voucher nominativo di 4.800 euro per la realizzazione del percorso.</a:t>
            </a:r>
          </a:p>
          <a:p>
            <a:pPr algn="just"/>
            <a:endParaRPr lang="it-IT" dirty="0">
              <a:latin typeface="Century Gothic" panose="020B0502020202020204" pitchFamily="34" charset="0"/>
            </a:endParaRPr>
          </a:p>
          <a:p>
            <a:pPr algn="just"/>
            <a:endParaRPr lang="it-IT" dirty="0">
              <a:latin typeface="Century Gothic" panose="020B0502020202020204" pitchFamily="34" charset="0"/>
            </a:endParaRPr>
          </a:p>
          <a:p>
            <a:pPr algn="just"/>
            <a:endParaRPr lang="it-IT" dirty="0">
              <a:latin typeface="Century Gothic" panose="020B0502020202020204" pitchFamily="34" charset="0"/>
            </a:endParaRPr>
          </a:p>
        </p:txBody>
      </p:sp>
    </p:spTree>
    <p:extLst>
      <p:ext uri="{BB962C8B-B14F-4D97-AF65-F5344CB8AC3E}">
        <p14:creationId xmlns:p14="http://schemas.microsoft.com/office/powerpoint/2010/main" xmlns="" val="336120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6494" y="452283"/>
            <a:ext cx="7906871" cy="5632311"/>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TEMPI E MODALITA’ 1/3</a:t>
            </a:r>
          </a:p>
          <a:p>
            <a:pPr algn="ctr"/>
            <a:endParaRPr lang="it-IT" sz="1400" b="1" dirty="0">
              <a:solidFill>
                <a:srgbClr val="00B050"/>
              </a:solidFill>
              <a:latin typeface="Century Gothic" panose="020B0502020202020204" pitchFamily="34" charset="0"/>
            </a:endParaRPr>
          </a:p>
          <a:p>
            <a:pPr algn="just"/>
            <a:r>
              <a:rPr lang="it-IT" sz="1400" dirty="0">
                <a:latin typeface="Century Gothic" panose="020B0502020202020204" pitchFamily="34" charset="0"/>
              </a:rPr>
              <a:t>A partire dalla data di pubblicazione dell’Avviso (</a:t>
            </a:r>
            <a:r>
              <a:rPr lang="it-IT" sz="1400" b="1" dirty="0">
                <a:latin typeface="Century Gothic" panose="020B0502020202020204" pitchFamily="34" charset="0"/>
              </a:rPr>
              <a:t>02/01/2019</a:t>
            </a:r>
            <a:r>
              <a:rPr lang="it-IT" sz="1400" dirty="0">
                <a:latin typeface="Century Gothic" panose="020B0502020202020204" pitchFamily="34" charset="0"/>
              </a:rPr>
              <a:t>), l’Ente capofila: </a:t>
            </a:r>
          </a:p>
          <a:p>
            <a:pPr algn="just"/>
            <a:r>
              <a:rPr lang="it-IT" sz="1400" dirty="0">
                <a:latin typeface="Century Gothic" panose="020B0502020202020204" pitchFamily="34" charset="0"/>
              </a:rPr>
              <a:t>•	avvia le procedure di diffusione e pubblicizzazione;</a:t>
            </a:r>
          </a:p>
          <a:p>
            <a:pPr algn="just"/>
            <a:r>
              <a:rPr lang="it-IT" sz="1400" dirty="0">
                <a:latin typeface="Century Gothic" panose="020B0502020202020204" pitchFamily="34" charset="0"/>
              </a:rPr>
              <a:t>•	predispone le procedure per la </a:t>
            </a:r>
            <a:r>
              <a:rPr lang="it-IT" sz="1400" b="1" dirty="0">
                <a:latin typeface="Century Gothic" panose="020B0502020202020204" pitchFamily="34" charset="0"/>
              </a:rPr>
              <a:t>raccolta delle domande</a:t>
            </a:r>
            <a:r>
              <a:rPr lang="it-IT" sz="1400" dirty="0">
                <a:latin typeface="Century Gothic" panose="020B0502020202020204" pitchFamily="34" charset="0"/>
              </a:rPr>
              <a:t> presentate dai destinatari (</a:t>
            </a:r>
            <a:r>
              <a:rPr lang="it-IT" sz="1400" b="1" dirty="0">
                <a:latin typeface="Century Gothic" panose="020B0502020202020204" pitchFamily="34" charset="0"/>
              </a:rPr>
              <a:t>utilizzare solo ed esclusivamente format 1a e 1b</a:t>
            </a:r>
            <a:r>
              <a:rPr lang="it-IT" sz="1400" dirty="0">
                <a:latin typeface="Century Gothic" panose="020B0502020202020204" pitchFamily="34" charset="0"/>
              </a:rPr>
              <a:t>)</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Le persone aventi i requisiti possono presentare domanda di accesso agli interventi previsti dall’Avviso </a:t>
            </a:r>
            <a:r>
              <a:rPr lang="it-IT" sz="1400" b="1" dirty="0">
                <a:latin typeface="Century Gothic" panose="020B0502020202020204" pitchFamily="34" charset="0"/>
              </a:rPr>
              <a:t>a partire dal 15° giorno dalla data di pubblicazione </a:t>
            </a:r>
            <a:r>
              <a:rPr lang="it-IT" sz="1400" dirty="0">
                <a:latin typeface="Century Gothic" panose="020B0502020202020204" pitchFamily="34" charset="0"/>
              </a:rPr>
              <a:t>dell’Avviso (dal 17/01/2019) e per i dodici mesi seguenti (</a:t>
            </a:r>
            <a:r>
              <a:rPr lang="it-IT" sz="1400" b="1" dirty="0">
                <a:latin typeface="Century Gothic" panose="020B0502020202020204" pitchFamily="34" charset="0"/>
              </a:rPr>
              <a:t>presentazione domande «a sportello»);</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L'Ente Capofila raccoglie le domande in base all'ordine cronologico di presentazione, verifica i criteri di ammissibilità e, nel caso:</a:t>
            </a:r>
          </a:p>
          <a:p>
            <a:pPr algn="just"/>
            <a:r>
              <a:rPr lang="it-IT" sz="1400" dirty="0">
                <a:latin typeface="Century Gothic" panose="020B0502020202020204" pitchFamily="34" charset="0"/>
              </a:rPr>
              <a:t>•	effettua la valutazione multidimensionale;</a:t>
            </a:r>
          </a:p>
          <a:p>
            <a:pPr algn="just"/>
            <a:r>
              <a:rPr lang="it-IT" sz="1400" dirty="0">
                <a:latin typeface="Century Gothic" panose="020B0502020202020204" pitchFamily="34" charset="0"/>
              </a:rPr>
              <a:t>•	individua un responsabile del caso (case manager); </a:t>
            </a:r>
          </a:p>
          <a:p>
            <a:pPr algn="just"/>
            <a:r>
              <a:rPr lang="it-IT" sz="1400" dirty="0">
                <a:latin typeface="Century Gothic" panose="020B0502020202020204" pitchFamily="34" charset="0"/>
              </a:rPr>
              <a:t>•	predispone la proposta di PI. </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Di norma </a:t>
            </a:r>
            <a:r>
              <a:rPr lang="it-IT" sz="1400" b="1" dirty="0">
                <a:latin typeface="Century Gothic" panose="020B0502020202020204" pitchFamily="34" charset="0"/>
              </a:rPr>
              <a:t>entro 30 giorni dalla presentazione da parte del destinatario</a:t>
            </a:r>
            <a:r>
              <a:rPr lang="it-IT" sz="1400" dirty="0">
                <a:latin typeface="Century Gothic" panose="020B0502020202020204" pitchFamily="34" charset="0"/>
              </a:rPr>
              <a:t>, trasmette a Regione Lombardia la valutazione multidimensionale e la proposta di PI, unitamente alla </a:t>
            </a:r>
            <a:r>
              <a:rPr lang="it-IT" sz="1400" dirty="0" err="1">
                <a:latin typeface="Century Gothic" panose="020B0502020202020204" pitchFamily="34" charset="0"/>
              </a:rPr>
              <a:t>check</a:t>
            </a:r>
            <a:r>
              <a:rPr lang="it-IT" sz="1400" dirty="0">
                <a:latin typeface="Century Gothic" panose="020B0502020202020204" pitchFamily="34" charset="0"/>
              </a:rPr>
              <a:t>-list di verifica dei requisiti di ammissibilità.</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Precedentemente al primo invio della citata documentazione, sul sistema informativo Bandi online deve essere compilato, scaricato e allegato, l’Atto di Adesione.</a:t>
            </a:r>
          </a:p>
          <a:p>
            <a:pPr algn="just"/>
            <a:endParaRPr lang="it-IT" sz="1400" dirty="0">
              <a:latin typeface="Century Gothic" panose="020B0502020202020204" pitchFamily="34" charset="0"/>
            </a:endParaRPr>
          </a:p>
          <a:p>
            <a:pPr algn="just"/>
            <a:endParaRPr lang="it-IT" sz="1400" dirty="0">
              <a:latin typeface="Century Gothic" panose="020B0502020202020204" pitchFamily="34" charset="0"/>
            </a:endParaRPr>
          </a:p>
        </p:txBody>
      </p:sp>
    </p:spTree>
    <p:extLst>
      <p:ext uri="{BB962C8B-B14F-4D97-AF65-F5344CB8AC3E}">
        <p14:creationId xmlns:p14="http://schemas.microsoft.com/office/powerpoint/2010/main" xmlns="" val="418729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6494" y="452283"/>
            <a:ext cx="7906871" cy="4985980"/>
          </a:xfrm>
          <a:prstGeom prst="rect">
            <a:avLst/>
          </a:prstGeom>
        </p:spPr>
        <p:txBody>
          <a:bodyPr wrap="square">
            <a:spAutoFit/>
          </a:bodyPr>
          <a:lstStyle/>
          <a:p>
            <a:pPr algn="ctr"/>
            <a:r>
              <a:rPr lang="it-IT" sz="2400" b="1" dirty="0">
                <a:solidFill>
                  <a:srgbClr val="00B050"/>
                </a:solidFill>
                <a:latin typeface="Century Gothic" panose="020B0502020202020204" pitchFamily="34" charset="0"/>
              </a:rPr>
              <a:t>TEMPI E MODALITA’ 2/3</a:t>
            </a:r>
          </a:p>
          <a:p>
            <a:pPr algn="ctr"/>
            <a:endParaRPr lang="it-IT" sz="1400" b="1" dirty="0">
              <a:solidFill>
                <a:srgbClr val="00B050"/>
              </a:solidFill>
              <a:latin typeface="Century Gothic" panose="020B0502020202020204" pitchFamily="34" charset="0"/>
            </a:endParaRPr>
          </a:p>
          <a:p>
            <a:pPr algn="ctr"/>
            <a:endParaRPr lang="it-IT" sz="1400" b="1" dirty="0">
              <a:solidFill>
                <a:srgbClr val="00B050"/>
              </a:solidFill>
              <a:latin typeface="Century Gothic" panose="020B0502020202020204" pitchFamily="34" charset="0"/>
            </a:endParaRPr>
          </a:p>
          <a:p>
            <a:pPr algn="just"/>
            <a:r>
              <a:rPr lang="it-IT" sz="1400" dirty="0">
                <a:latin typeface="Century Gothic" panose="020B0502020202020204" pitchFamily="34" charset="0"/>
              </a:rPr>
              <a:t>Tutte le </a:t>
            </a:r>
            <a:r>
              <a:rPr lang="it-IT" sz="1400" b="1" dirty="0">
                <a:latin typeface="Century Gothic" panose="020B0502020202020204" pitchFamily="34" charset="0"/>
              </a:rPr>
              <a:t>domande</a:t>
            </a:r>
            <a:r>
              <a:rPr lang="it-IT" sz="1400" dirty="0">
                <a:latin typeface="Century Gothic" panose="020B0502020202020204" pitchFamily="34" charset="0"/>
              </a:rPr>
              <a:t> trasmesse dall'Ente Capofila alla DG Politiche per la Famiglia, </a:t>
            </a:r>
            <a:r>
              <a:rPr lang="it-IT" sz="1400" b="1" dirty="0">
                <a:latin typeface="Century Gothic" panose="020B0502020202020204" pitchFamily="34" charset="0"/>
              </a:rPr>
              <a:t>pervenute entro il 30 di ogni mese</a:t>
            </a:r>
            <a:r>
              <a:rPr lang="it-IT" sz="1400" dirty="0">
                <a:latin typeface="Century Gothic" panose="020B0502020202020204" pitchFamily="34" charset="0"/>
              </a:rPr>
              <a:t>, vengono </a:t>
            </a:r>
            <a:r>
              <a:rPr lang="it-IT" sz="1400" b="1" dirty="0">
                <a:latin typeface="Century Gothic" panose="020B0502020202020204" pitchFamily="34" charset="0"/>
              </a:rPr>
              <a:t>validate</a:t>
            </a:r>
            <a:r>
              <a:rPr lang="it-IT" sz="1400" dirty="0">
                <a:latin typeface="Century Gothic" panose="020B0502020202020204" pitchFamily="34" charset="0"/>
              </a:rPr>
              <a:t> dalla stessa, di norma, </a:t>
            </a:r>
            <a:r>
              <a:rPr lang="it-IT" sz="1400" b="1" dirty="0">
                <a:latin typeface="Century Gothic" panose="020B0502020202020204" pitchFamily="34" charset="0"/>
              </a:rPr>
              <a:t>nei primi 15 giorni lavorativi del mese successivo</a:t>
            </a:r>
            <a:r>
              <a:rPr lang="it-IT" sz="1400" dirty="0">
                <a:latin typeface="Century Gothic" panose="020B0502020202020204" pitchFamily="34" charset="0"/>
              </a:rPr>
              <a:t>.</a:t>
            </a:r>
          </a:p>
          <a:p>
            <a:pPr algn="just"/>
            <a:endParaRPr lang="it-IT" sz="1400" dirty="0">
              <a:latin typeface="Century Gothic" panose="020B0502020202020204" pitchFamily="34" charset="0"/>
            </a:endParaRPr>
          </a:p>
          <a:p>
            <a:pPr algn="just"/>
            <a:r>
              <a:rPr lang="it-IT" sz="1400" dirty="0">
                <a:latin typeface="Century Gothic" panose="020B0502020202020204" pitchFamily="34" charset="0"/>
              </a:rPr>
              <a:t>L'Ente Capofila riceve comunicazione della validazione della DG Politiche per la Famiglia e dà comunicazione dell’esito della procedura ai destinatari, provvede alla sottoscrizione del PI da parte del destinatario e, in accordo con l’Ente Erogatore scelto dal destinatario, procede alla definizione del Piano di Intervento (di seguito </a:t>
            </a:r>
            <a:r>
              <a:rPr lang="it-IT" sz="1400" dirty="0" err="1">
                <a:latin typeface="Century Gothic" panose="020B0502020202020204" pitchFamily="34" charset="0"/>
              </a:rPr>
              <a:t>PdI</a:t>
            </a:r>
            <a:r>
              <a:rPr lang="it-IT" sz="1400" dirty="0">
                <a:latin typeface="Century Gothic" panose="020B0502020202020204" pitchFamily="34" charset="0"/>
              </a:rPr>
              <a:t>) per l’avvio dell’erogazione dei servizi, dopo un periodo di osservazione.</a:t>
            </a:r>
          </a:p>
          <a:p>
            <a:pPr algn="just"/>
            <a:endParaRPr lang="it-IT" sz="1400" dirty="0">
              <a:latin typeface="Century Gothic" panose="020B0502020202020204" pitchFamily="34" charset="0"/>
            </a:endParaRPr>
          </a:p>
          <a:p>
            <a:pPr algn="just"/>
            <a:r>
              <a:rPr lang="it-IT" sz="1400" b="1" dirty="0">
                <a:latin typeface="Century Gothic" panose="020B0502020202020204" pitchFamily="34" charset="0"/>
              </a:rPr>
              <a:t>Il percorso si conclude entro 12 mesi dalla data di presa in carico </a:t>
            </a:r>
            <a:r>
              <a:rPr lang="it-IT" sz="1400" dirty="0">
                <a:latin typeface="Century Gothic" panose="020B0502020202020204" pitchFamily="34" charset="0"/>
              </a:rPr>
              <a:t>per la valutazione multidimensionale, da parte dell’Ente Capofila.</a:t>
            </a:r>
          </a:p>
          <a:p>
            <a:pPr algn="just"/>
            <a:endParaRPr lang="it-IT" sz="1400" dirty="0">
              <a:latin typeface="Century Gothic" panose="020B0502020202020204" pitchFamily="34" charset="0"/>
            </a:endParaRPr>
          </a:p>
          <a:p>
            <a:pPr algn="just"/>
            <a:r>
              <a:rPr lang="it-IT" sz="1400" b="1" dirty="0">
                <a:latin typeface="Century Gothic" panose="020B0502020202020204" pitchFamily="34" charset="0"/>
              </a:rPr>
              <a:t>Il termine di realizzazione dei percorsi è di 24 mesi (prorogabili) a partire dal 4 febbraio 2019, data in cui si aprirà il sistema Bando online. </a:t>
            </a:r>
          </a:p>
          <a:p>
            <a:pPr algn="just"/>
            <a:r>
              <a:rPr lang="it-IT" sz="1400" dirty="0">
                <a:latin typeface="Century Gothic" panose="020B0502020202020204" pitchFamily="34" charset="0"/>
              </a:rPr>
              <a:t>Allo scadere dei 24 mesi, </a:t>
            </a:r>
            <a:r>
              <a:rPr lang="it-IT" sz="1400" b="1" dirty="0">
                <a:latin typeface="Century Gothic" panose="020B0502020202020204" pitchFamily="34" charset="0"/>
              </a:rPr>
              <a:t>nei 45 giorni successivi</a:t>
            </a:r>
            <a:r>
              <a:rPr lang="it-IT" sz="1400" dirty="0">
                <a:latin typeface="Century Gothic" panose="020B0502020202020204" pitchFamily="34" charset="0"/>
              </a:rPr>
              <a:t>, l’Ente Capofila completa le procedure per la chiusura dell’Avviso mediante la </a:t>
            </a:r>
            <a:r>
              <a:rPr lang="it-IT" sz="1400" b="1" dirty="0">
                <a:latin typeface="Century Gothic" panose="020B0502020202020204" pitchFamily="34" charset="0"/>
              </a:rPr>
              <a:t>rendicontazione finale </a:t>
            </a:r>
            <a:r>
              <a:rPr lang="it-IT" sz="1400" dirty="0">
                <a:latin typeface="Century Gothic" panose="020B0502020202020204" pitchFamily="34" charset="0"/>
              </a:rPr>
              <a:t>(salvo proroga).</a:t>
            </a:r>
          </a:p>
          <a:p>
            <a:pPr algn="just"/>
            <a:endParaRPr lang="it-IT" sz="1400" dirty="0">
              <a:latin typeface="Century Gothic" panose="020B0502020202020204" pitchFamily="34" charset="0"/>
            </a:endParaRPr>
          </a:p>
          <a:p>
            <a:pPr algn="just"/>
            <a:endParaRPr lang="it-IT" sz="1400" dirty="0">
              <a:latin typeface="Century Gothic" panose="020B0502020202020204" pitchFamily="34" charset="0"/>
            </a:endParaRPr>
          </a:p>
        </p:txBody>
      </p:sp>
    </p:spTree>
    <p:extLst>
      <p:ext uri="{BB962C8B-B14F-4D97-AF65-F5344CB8AC3E}">
        <p14:creationId xmlns:p14="http://schemas.microsoft.com/office/powerpoint/2010/main" xmlns="" val="18449720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4989</TotalTime>
  <Words>1138</Words>
  <Application>Microsoft Office PowerPoint</Application>
  <PresentationFormat>Presentazione su schermo (4:3)</PresentationFormat>
  <Paragraphs>156</Paragraphs>
  <Slides>11</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11</vt:i4>
      </vt:variant>
    </vt:vector>
  </HeadingPairs>
  <TitlesOfParts>
    <vt:vector size="13" baseType="lpstr">
      <vt:lpstr>1_Office Theme</vt:lpstr>
      <vt:lpstr>think-cell Slide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Venturi</dc:creator>
  <cp:lastModifiedBy>mombelli</cp:lastModifiedBy>
  <cp:revision>386</cp:revision>
  <cp:lastPrinted>2019-01-15T08:13:14Z</cp:lastPrinted>
  <dcterms:created xsi:type="dcterms:W3CDTF">2015-10-29T09:08:29Z</dcterms:created>
  <dcterms:modified xsi:type="dcterms:W3CDTF">2019-01-16T14:12:54Z</dcterms:modified>
</cp:coreProperties>
</file>